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9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65" r:id="rId12"/>
    <p:sldId id="266" r:id="rId13"/>
    <p:sldId id="267" r:id="rId14"/>
    <p:sldId id="268" r:id="rId15"/>
    <p:sldId id="269" r:id="rId16"/>
    <p:sldId id="270" r:id="rId17"/>
    <p:sldId id="264" r:id="rId18"/>
    <p:sldId id="277" r:id="rId19"/>
    <p:sldId id="273" r:id="rId20"/>
    <p:sldId id="275" r:id="rId21"/>
    <p:sldId id="274" r:id="rId22"/>
    <p:sldId id="276" r:id="rId23"/>
    <p:sldId id="278" r:id="rId24"/>
    <p:sldId id="281" r:id="rId25"/>
    <p:sldId id="293" r:id="rId26"/>
    <p:sldId id="292" r:id="rId27"/>
    <p:sldId id="291" r:id="rId28"/>
    <p:sldId id="290" r:id="rId29"/>
    <p:sldId id="289" r:id="rId30"/>
    <p:sldId id="288" r:id="rId31"/>
    <p:sldId id="287" r:id="rId32"/>
    <p:sldId id="286" r:id="rId33"/>
    <p:sldId id="285" r:id="rId34"/>
    <p:sldId id="280" r:id="rId35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831CB4-C458-435F-AB2E-DC399D8F24E5}" v="295" dt="2022-01-26T11:12:04.606"/>
    <p1510:client id="{77D1D270-1847-4825-9BA1-5E9C4E3D429C}" v="27" dt="2022-01-25T13:12:09.880"/>
    <p1510:client id="{78DD63FF-6025-40EF-A047-FC564826BFA7}" v="1362" dt="2022-01-25T22:56:12.747"/>
    <p1510:client id="{8108020A-A71A-4796-9527-33CAB3CB8161}" v="6" dt="2022-01-26T11:41:15.130"/>
    <p1510:client id="{832AC06A-FD3D-4DC5-A2BD-A511D9319C8F}" v="74" dt="2022-01-25T22:08:05.606"/>
    <p1510:client id="{8935B1BB-62E9-47F7-9D98-4CBAD5F6FBAE}" v="1529" dt="2022-01-25T18:16:45.022"/>
    <p1510:client id="{96A39B64-1015-44F7-86FD-0A1393C6DB95}" v="24" dt="2022-01-26T13:34:25.938"/>
    <p1510:client id="{A844121C-FB1C-4698-A07D-9CE4D6E51C36}" v="16" dt="2022-01-26T01:19:21.899"/>
    <p1510:client id="{AB33209E-8F15-4541-B454-F126F67891CE}" v="8" dt="2022-01-26T12:29:31.213"/>
    <p1510:client id="{ABF3D9A9-16BD-47BC-893B-584236304B74}" v="74" dt="2022-01-25T22:08:39"/>
    <p1510:client id="{D0B218D6-2E55-4BD4-98D5-348F45A77646}" v="2" dt="2022-01-26T12:24:37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9401-35F6-4150-B947-EA769B25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ECAABC-05E7-44CD-8F61-9453F5F7E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512E47B-AC69-4F01-8C39-16E883CF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346039-E2FD-4AC9-94FF-CE2F26BD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B513DB8-D5B2-4E10-84B1-DB2AA768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934310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717BE-CA2B-452C-8878-0F6F2F1A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78715E7-FBC9-4E36-89A5-B3F1513AA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1EDAF67-5278-4FB6-B795-7ABD1F59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A15AAD6-73E7-415D-848E-E3AEFDFF1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B3E927F-10AF-4618-BBB8-771CD1F2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104928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D476B7-CAB7-4608-A773-11DF4E920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8B50A38-139B-4C18-AEE0-D4D7E599D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CA3696C-D42F-43BA-BAF8-3BCFBF7E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FDA506-89C6-442E-B8A3-E01E0B59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801E927-37BD-484E-8CB2-F724EB92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582089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B69401-35F6-4150-B947-EA769B25B3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DECAABC-05E7-44CD-8F61-9453F5F7ED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512E47B-AC69-4F01-8C39-16E883CF5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3A346039-E2FD-4AC9-94FF-CE2F26BD7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B513DB8-D5B2-4E10-84B1-DB2AA768E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4493431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6E3E4-31BD-4E32-BDB1-0CD80871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C666DDA-F54F-4BC6-9A10-2373BC983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95FC6F-967B-46CF-8885-371F4C9A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8DE5580-9094-4B10-839E-F93F9DC2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2267DFF-A2E7-4733-8B1C-DE588F5F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97941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D6224-DD26-4EF8-861F-6B638F90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4E5ACA4-49BB-4B36-A4FC-C88024C80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444167C-9469-4D36-9DC5-A6B3A5E3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67CE876-C561-47F2-A478-13B8B0AA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9F5939-EFCF-4D45-A368-CDBBE713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6210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7CEE0-24B3-415F-B126-396DDBAD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167BE2-2AD5-4E12-9ECD-F484F61E8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22570D0-B9C7-404C-BC45-ED5186CDA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E9C80B-80D8-4A99-BAF9-A503771C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91CB4B1-301C-4035-8D6D-0B2274E7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73DBCE1-E11E-47D0-9AA5-F7E7F795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31577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D60A8-5984-4411-B7C6-36CDC51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1985CAF-6B97-487F-80BD-40A07863A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FD1C638-F0D5-4E50-BDD7-87091EF4C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52AB253-8391-4424-B585-EF769A184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2B2EEBA-3053-41C1-B144-7CA345E52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509CE18-5FA2-4A16-8184-BB38DC1F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9629405-BDC0-4EC9-8656-43885298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5212D9F-8386-4977-BBAF-6F5198A8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76658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ED5F1-4E02-42E1-A8B7-8B611307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07A71DF-B5FB-4D64-96C2-05291B42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5085899-346A-4300-A7B7-E9A2F63E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C2594F-8626-4597-99EC-1C036FC9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54466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EF32E226-1C83-4772-9F7C-DE33B019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6DEB75E-BEDB-40A4-8EAC-9EC7778F9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AF9278A-3CCA-4B37-92F3-DC6D83EB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06144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764B2-BED4-4F15-BA68-41E44E57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8FAAA1-BD8A-4A5E-ADD2-1342AA2B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3D3023C-FE7C-4A34-9F18-C91042A2E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E17FE83-17F7-46CB-B215-583C6AFE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2F2ADDF-C6D3-4801-82E0-20D65DA4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BE25D49-F465-476D-92E6-46D81E46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578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F6E3E4-31BD-4E32-BDB1-0CD80871C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9C666DDA-F54F-4BC6-9A10-2373BC9837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3E95FC6F-967B-46CF-8885-371F4C9A1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D8DE5580-9094-4B10-839E-F93F9DC23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82267DFF-A2E7-4733-8B1C-DE588F5F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69794193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49C8D-B269-454D-91C6-835F1D9A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895455D-21D0-4986-B0F2-88C83CFBE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47D064A-3507-4B0B-84F1-4D40657C0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93BCBD5-EC07-4254-907B-F791EAAF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09CD4F5-07F5-4F95-8739-2F1D36B2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AAF1F6B-DC01-489D-8054-86A78865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1368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717BE-CA2B-452C-8878-0F6F2F1AC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378715E7-FBC9-4E36-89A5-B3F1513AA0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61EDAF67-5278-4FB6-B795-7ABD1F597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A15AAD6-73E7-415D-848E-E3AEFDFF1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B3E927F-10AF-4618-BBB8-771CD1F24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10492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6D476B7-CAB7-4608-A773-11DF4E9201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08B50A38-139B-4C18-AEE0-D4D7E599D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CA3696C-D42F-43BA-BAF8-3BCFBF7EC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F3FDA506-89C6-442E-B8A3-E01E0B593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801E927-37BD-484E-8CB2-F724EB923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8582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DD6224-DD26-4EF8-861F-6B638F90C2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4E5ACA4-49BB-4B36-A4FC-C88024C806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444167C-9469-4D36-9DC5-A6B3A5E3C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267CE876-C561-47F2-A478-13B8B0AA0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99F5939-EFCF-4D45-A368-CDBBE7138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74621021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7CEE0-24B3-415F-B126-396DDBAD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45167BE2-2AD5-4E12-9ECD-F484F61E8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022570D0-B9C7-404C-BC45-ED5186CDA8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7E9C80B-80D8-4A99-BAF9-A503771C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591CB4B1-301C-4035-8D6D-0B2274E77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773DBCE1-E11E-47D0-9AA5-F7E7F795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9315779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9D60A8-5984-4411-B7C6-36CDC51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41985CAF-6B97-487F-80BD-40A07863AE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FD1C638-F0D5-4E50-BDD7-87091EF4CC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B52AB253-8391-4424-B585-EF769A1841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D2B2EEBA-3053-41C1-B144-7CA345E52E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B509CE18-5FA2-4A16-8184-BB38DC1F7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79629405-BDC0-4EC9-8656-438852987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75212D9F-8386-4977-BBAF-6F5198A84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7665851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1ED5F1-4E02-42E1-A8B7-8B6113076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E07A71DF-B5FB-4D64-96C2-05291B429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75085899-346A-4300-A7B7-E9A2F63E6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2C2594F-8626-4597-99EC-1C036FC95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05446672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EF32E226-1C83-4772-9F7C-DE33B019C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6DEB75E-BEDB-40A4-8EAC-9EC7778F92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1AF9278A-3CCA-4B37-92F3-DC6D83EB3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6061447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7764B2-BED4-4F15-BA68-41E44E578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78FAAA1-BD8A-4A5E-ADD2-1342AA2B3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33D3023C-FE7C-4A34-9F18-C91042A2EC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FE17FE83-17F7-46CB-B215-583C6AFE0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F2F2ADDF-C6D3-4801-82E0-20D65DA47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BE25D49-F465-476D-92E6-46D81E464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4578875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49C8D-B269-454D-91C6-835F1D9A0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2895455D-21D0-4986-B0F2-88C83CFBE1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B47D064A-3507-4B0B-84F1-4D40657C05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E93BCBD5-EC07-4254-907B-F791EAAFF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A09CD4F5-07F5-4F95-8739-2F1D36B22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BAAF1F6B-DC01-489D-8054-86A78865D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41368813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8E68D9E-B045-4C4E-A44F-3E306784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B0BF2C5-8AA1-4207-BE9F-0258B345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06825-62DB-454B-A8D2-78493ED46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581F68-CF04-4E73-9BB1-98D728C53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369A753-CDF7-47B5-9219-39278AED9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239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08E68D9E-B045-4C4E-A44F-3E306784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B0BF2C5-8AA1-4207-BE9F-0258B345D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3006825-62DB-454B-A8D2-78493ED46D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7FE4F4-87A4-4503-9903-BEAF70B453E3}" type="datetimeFigureOut">
              <a:rPr lang="pt-PT" smtClean="0"/>
              <a:t>26/01/2022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D581F68-CF04-4E73-9BB1-98D728C53A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A369A753-CDF7-47B5-9219-39278AED9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F59F4-AB49-4886-885A-9BE15E5953D4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239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1C63914-4948-433D-8A47-2DFBE054D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26732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44BCB64-D022-4816-930A-673D847EE667}"/>
              </a:ext>
            </a:extLst>
          </p:cNvPr>
          <p:cNvSpPr/>
          <p:nvPr/>
        </p:nvSpPr>
        <p:spPr>
          <a:xfrm>
            <a:off x="-111380" y="3964183"/>
            <a:ext cx="12413672" cy="305406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CE13D1-D534-4DA3-9D8E-C2DFCF4325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75" y="2426679"/>
            <a:ext cx="9144000" cy="2387600"/>
          </a:xfrm>
        </p:spPr>
        <p:txBody>
          <a:bodyPr>
            <a:normAutofit/>
          </a:bodyPr>
          <a:lstStyle/>
          <a:p>
            <a:r>
              <a:rPr lang="pt-PT" sz="4000">
                <a:solidFill>
                  <a:schemeClr val="bg1"/>
                </a:solidFill>
                <a:latin typeface="Arial"/>
                <a:cs typeface="Arial"/>
              </a:rPr>
              <a:t>Introdução à Engenharia Aeroespacial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608846-1D43-44C8-BB0E-FB3AA5A1D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2575" y="4809287"/>
            <a:ext cx="9144000" cy="1655762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pt-PT" sz="2000">
                <a:solidFill>
                  <a:schemeClr val="bg1"/>
                </a:solidFill>
              </a:rPr>
              <a:t>Grupo 5</a:t>
            </a:r>
            <a:endParaRPr lang="pt-PT" sz="2000">
              <a:solidFill>
                <a:schemeClr val="bg1"/>
              </a:solidFill>
              <a:cs typeface="Calibri"/>
            </a:endParaRPr>
          </a:p>
          <a:p>
            <a:pPr algn="l"/>
            <a:r>
              <a:rPr lang="pt-PT" sz="2000" b="1">
                <a:solidFill>
                  <a:schemeClr val="bg1"/>
                </a:solidFill>
                <a:ea typeface="+mn-lt"/>
                <a:cs typeface="+mn-lt"/>
              </a:rPr>
              <a:t>Artur Sousa (108244)</a:t>
            </a:r>
            <a:r>
              <a:rPr lang="pt-PT" sz="2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pt-PT" sz="2000">
              <a:solidFill>
                <a:schemeClr val="bg1"/>
              </a:solidFill>
              <a:cs typeface="Calibri"/>
            </a:endParaRPr>
          </a:p>
          <a:p>
            <a:pPr algn="l"/>
            <a:r>
              <a:rPr lang="pt-PT" sz="2000" b="1">
                <a:solidFill>
                  <a:schemeClr val="bg1"/>
                </a:solidFill>
                <a:ea typeface="+mn-lt"/>
                <a:cs typeface="+mn-lt"/>
              </a:rPr>
              <a:t>Emanuel Silva (108083)</a:t>
            </a:r>
            <a:r>
              <a:rPr lang="pt-PT" sz="2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pt-PT" sz="2000">
              <a:solidFill>
                <a:schemeClr val="bg1"/>
              </a:solidFill>
              <a:cs typeface="Calibri"/>
            </a:endParaRPr>
          </a:p>
          <a:p>
            <a:pPr algn="l"/>
            <a:r>
              <a:rPr lang="pt-PT" sz="2000" b="1" err="1">
                <a:solidFill>
                  <a:schemeClr val="bg1"/>
                </a:solidFill>
                <a:ea typeface="+mn-lt"/>
                <a:cs typeface="+mn-lt"/>
              </a:rPr>
              <a:t>Magner</a:t>
            </a:r>
            <a:r>
              <a:rPr lang="pt-PT" sz="20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pt-PT" sz="2000" b="1" err="1">
                <a:solidFill>
                  <a:schemeClr val="bg1"/>
                </a:solidFill>
                <a:ea typeface="+mn-lt"/>
                <a:cs typeface="+mn-lt"/>
              </a:rPr>
              <a:t>Gusse</a:t>
            </a:r>
            <a:r>
              <a:rPr lang="pt-PT" sz="2000" b="1">
                <a:solidFill>
                  <a:schemeClr val="bg1"/>
                </a:solidFill>
                <a:ea typeface="+mn-lt"/>
                <a:cs typeface="+mn-lt"/>
              </a:rPr>
              <a:t> (110180)</a:t>
            </a:r>
            <a:r>
              <a:rPr lang="pt-PT" sz="2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pt-PT" sz="2000">
              <a:solidFill>
                <a:schemeClr val="bg1"/>
              </a:solidFill>
              <a:cs typeface="Calibri"/>
            </a:endParaRPr>
          </a:p>
          <a:p>
            <a:pPr algn="l"/>
            <a:r>
              <a:rPr lang="pt-PT" sz="2000" b="1">
                <a:solidFill>
                  <a:schemeClr val="bg1"/>
                </a:solidFill>
                <a:ea typeface="+mn-lt"/>
                <a:cs typeface="+mn-lt"/>
              </a:rPr>
              <a:t>Nuno Pereira (107382)</a:t>
            </a:r>
            <a:r>
              <a:rPr lang="pt-PT" sz="200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pt-PT" sz="2000">
              <a:solidFill>
                <a:schemeClr val="bg1"/>
              </a:solidFill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045DC7-FF55-4608-8C03-059908B59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2134" y="6387665"/>
            <a:ext cx="4114800" cy="365125"/>
          </a:xfrm>
        </p:spPr>
        <p:txBody>
          <a:bodyPr/>
          <a:lstStyle/>
          <a:p>
            <a:r>
              <a:rPr lang="en-US" sz="1400">
                <a:latin typeface="Arial"/>
                <a:cs typeface="Arial"/>
              </a:rPr>
              <a:t>26/01/2022</a:t>
            </a:r>
          </a:p>
        </p:txBody>
      </p:sp>
    </p:spTree>
    <p:extLst>
      <p:ext uri="{BB962C8B-B14F-4D97-AF65-F5344CB8AC3E}">
        <p14:creationId xmlns:p14="http://schemas.microsoft.com/office/powerpoint/2010/main" val="206565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6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ea typeface="+mj-lt"/>
                <a:cs typeface="+mj-lt"/>
              </a:rPr>
              <a:t>Objetivos do trabalho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Sensores e Dispositivos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DA7129-0A13-4DF0-AEF6-A4E789AE4C68}"/>
              </a:ext>
            </a:extLst>
          </p:cNvPr>
          <p:cNvSpPr txBox="1"/>
          <p:nvPr/>
        </p:nvSpPr>
        <p:spPr>
          <a:xfrm>
            <a:off x="828136" y="1475117"/>
            <a:ext cx="10535728" cy="480131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179705">
              <a:lnSpc>
                <a:spcPct val="150000"/>
              </a:lnSpc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Estudar o fenómeno de convergência e divergência das lentes</a:t>
            </a: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Determinar a distância focal das lentes</a:t>
            </a: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Estudar o funcionamento de um telescópio;</a:t>
            </a: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Estudar a ampliação de um telescópio astronómico.</a:t>
            </a: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534CA8-F945-40C4-AFFA-62EA11D84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F59F4-AB49-4886-885A-9BE15E5953D4}" type="slidenum">
              <a:rPr lang="pt-PT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09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Montagem da Parte 1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Sensores e Dispositivos</a:t>
            </a:r>
            <a:endParaRPr lang="en-US"/>
          </a:p>
        </p:txBody>
      </p:sp>
      <p:pic>
        <p:nvPicPr>
          <p:cNvPr id="10" name="Picture 10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071FC50-7860-4BB1-9C44-FE23EB99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638" y="1788890"/>
            <a:ext cx="4899803" cy="3280220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A3BB65DA-DE32-41B1-BA26-FAB7FFD8B6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74" y="2728302"/>
            <a:ext cx="6242469" cy="2342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49B7EBB-3C9E-4825-8882-449476BE45D2}"/>
              </a:ext>
            </a:extLst>
          </p:cNvPr>
          <p:cNvSpPr txBox="1"/>
          <p:nvPr/>
        </p:nvSpPr>
        <p:spPr>
          <a:xfrm>
            <a:off x="4114800" y="5067300"/>
            <a:ext cx="591502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err="1">
                <a:ea typeface="+mn-lt"/>
                <a:cs typeface="+mn-lt"/>
              </a:rPr>
              <a:t>Fotografia</a:t>
            </a:r>
            <a:r>
              <a:rPr lang="en-US">
                <a:ea typeface="+mn-lt"/>
                <a:cs typeface="+mn-lt"/>
              </a:rPr>
              <a:t> e </a:t>
            </a:r>
            <a:r>
              <a:rPr lang="en-US" err="1">
                <a:ea typeface="+mn-lt"/>
                <a:cs typeface="+mn-lt"/>
              </a:rPr>
              <a:t>respetivo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esquema</a:t>
            </a:r>
            <a:r>
              <a:rPr lang="en-US">
                <a:ea typeface="+mn-lt"/>
                <a:cs typeface="+mn-lt"/>
              </a:rPr>
              <a:t> da </a:t>
            </a:r>
            <a:r>
              <a:rPr lang="en-US" err="1">
                <a:ea typeface="+mn-lt"/>
                <a:cs typeface="+mn-lt"/>
              </a:rPr>
              <a:t>montagem</a:t>
            </a:r>
            <a:r>
              <a:rPr lang="en-US">
                <a:ea typeface="+mn-lt"/>
                <a:cs typeface="+mn-lt"/>
              </a:rPr>
              <a:t> experimental. </a:t>
            </a:r>
            <a:endParaRPr lang="en-US">
              <a:cs typeface="Calibri"/>
            </a:endParaRP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E440250A-211B-4F52-800A-C0B804BA4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380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144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365920"/>
            <a:ext cx="12192000" cy="6101211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14888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-435588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Resultados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SENSORES E DISPOSITIVOS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2A64C-8151-41C9-9A64-D8DC010B7400}"/>
              </a:ext>
            </a:extLst>
          </p:cNvPr>
          <p:cNvSpPr txBox="1"/>
          <p:nvPr/>
        </p:nvSpPr>
        <p:spPr>
          <a:xfrm>
            <a:off x="842513" y="4308017"/>
            <a:ext cx="9572445" cy="138499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179705">
              <a:lnSpc>
                <a:spcPct val="150000"/>
              </a:lnSpc>
              <a:spcBef>
                <a:spcPts val="1000"/>
              </a:spcBef>
            </a:pPr>
            <a:r>
              <a:rPr lang="en-US" sz="2000">
                <a:latin typeface="Arial"/>
                <a:cs typeface="Arial"/>
              </a:rPr>
              <a:t>Lentes </a:t>
            </a:r>
            <a:r>
              <a:rPr lang="en-US" sz="2000" err="1">
                <a:latin typeface="Arial"/>
                <a:cs typeface="Arial"/>
              </a:rPr>
              <a:t>convergentes</a:t>
            </a:r>
            <a:r>
              <a:rPr lang="en-US" sz="2000">
                <a:latin typeface="Arial"/>
                <a:cs typeface="Arial"/>
              </a:rPr>
              <a:t> </a:t>
            </a:r>
            <a:r>
              <a:rPr lang="en-US" sz="2000" err="1">
                <a:latin typeface="Arial"/>
                <a:cs typeface="Arial"/>
              </a:rPr>
              <a:t>produzem</a:t>
            </a:r>
            <a:r>
              <a:rPr lang="en-US" sz="2000">
                <a:latin typeface="Arial"/>
                <a:cs typeface="Arial"/>
              </a:rPr>
              <a:t> imagens reais, </a:t>
            </a:r>
            <a:r>
              <a:rPr lang="en-US" sz="2000" err="1">
                <a:latin typeface="Arial"/>
                <a:cs typeface="Arial"/>
              </a:rPr>
              <a:t>invertidas</a:t>
            </a:r>
            <a:r>
              <a:rPr lang="en-US" sz="2000">
                <a:latin typeface="Arial"/>
                <a:cs typeface="Arial"/>
              </a:rPr>
              <a:t> e </a:t>
            </a:r>
            <a:r>
              <a:rPr lang="en-US" sz="2000" err="1">
                <a:latin typeface="Arial"/>
                <a:cs typeface="Arial"/>
              </a:rPr>
              <a:t>reduzidas</a:t>
            </a:r>
            <a:r>
              <a:rPr lang="en-US" sz="2000">
                <a:latin typeface="Arial"/>
                <a:cs typeface="Arial"/>
              </a:rPr>
              <a:t>;</a:t>
            </a: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r>
              <a:rPr lang="en-US" sz="2000">
                <a:latin typeface="Arial"/>
                <a:cs typeface="Arial"/>
              </a:rPr>
              <a:t>Lentes </a:t>
            </a:r>
            <a:r>
              <a:rPr lang="en-US" sz="2000" err="1">
                <a:latin typeface="Arial"/>
                <a:cs typeface="Arial"/>
              </a:rPr>
              <a:t>divergentes</a:t>
            </a:r>
            <a:r>
              <a:rPr lang="en-US" sz="2000">
                <a:latin typeface="Arial"/>
                <a:cs typeface="Arial"/>
              </a:rPr>
              <a:t> </a:t>
            </a:r>
            <a:r>
              <a:rPr lang="en-US" sz="2000" err="1">
                <a:latin typeface="Arial"/>
                <a:cs typeface="Arial"/>
              </a:rPr>
              <a:t>produzem</a:t>
            </a:r>
            <a:r>
              <a:rPr lang="en-US" sz="2000">
                <a:latin typeface="Arial"/>
                <a:cs typeface="Arial"/>
              </a:rPr>
              <a:t> imagens </a:t>
            </a:r>
            <a:r>
              <a:rPr lang="en-US" sz="2000" err="1">
                <a:latin typeface="Arial"/>
                <a:cs typeface="Arial"/>
              </a:rPr>
              <a:t>virtuais</a:t>
            </a:r>
            <a:r>
              <a:rPr lang="en-US" sz="2000">
                <a:latin typeface="Arial"/>
                <a:cs typeface="Arial"/>
              </a:rPr>
              <a:t>;</a:t>
            </a:r>
          </a:p>
        </p:txBody>
      </p:sp>
      <p:pic>
        <p:nvPicPr>
          <p:cNvPr id="11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09A5B099-AF47-43E4-BE65-153C72483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91" y="479737"/>
            <a:ext cx="6639463" cy="381380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7AA7ED5-0CE1-44BC-A059-3B8B438A3F18}"/>
              </a:ext>
            </a:extLst>
          </p:cNvPr>
          <p:cNvSpPr txBox="1"/>
          <p:nvPr/>
        </p:nvSpPr>
        <p:spPr>
          <a:xfrm>
            <a:off x="6531095" y="709858"/>
            <a:ext cx="5142648" cy="142032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179705">
              <a:lnSpc>
                <a:spcPct val="150000"/>
              </a:lnSpc>
              <a:spcBef>
                <a:spcPts val="1000"/>
              </a:spcBef>
            </a:pPr>
            <a:r>
              <a:rPr lang="en-US" sz="2000" err="1">
                <a:latin typeface="Arial"/>
                <a:cs typeface="Arial"/>
              </a:rPr>
              <a:t>Aumentando</a:t>
            </a:r>
            <a:r>
              <a:rPr lang="en-US" sz="2000">
                <a:latin typeface="Arial"/>
                <a:cs typeface="Arial"/>
              </a:rPr>
              <a:t> a </a:t>
            </a:r>
            <a:r>
              <a:rPr lang="en-US" sz="2000" err="1">
                <a:latin typeface="Arial"/>
                <a:cs typeface="Arial"/>
              </a:rPr>
              <a:t>distância</a:t>
            </a:r>
            <a:r>
              <a:rPr lang="en-US" sz="2000">
                <a:latin typeface="Arial"/>
                <a:cs typeface="Arial"/>
              </a:rPr>
              <a:t> do </a:t>
            </a:r>
            <a:r>
              <a:rPr lang="en-US" sz="2000" err="1">
                <a:latin typeface="Arial"/>
                <a:cs typeface="Arial"/>
              </a:rPr>
              <a:t>objeto</a:t>
            </a:r>
            <a:r>
              <a:rPr lang="en-US" sz="2000">
                <a:latin typeface="Arial"/>
                <a:cs typeface="Arial"/>
              </a:rPr>
              <a:t> à </a:t>
            </a:r>
            <a:r>
              <a:rPr lang="en-US" sz="2000" err="1">
                <a:latin typeface="Arial"/>
                <a:cs typeface="Arial"/>
              </a:rPr>
              <a:t>lente</a:t>
            </a:r>
            <a:r>
              <a:rPr lang="en-US" sz="2000">
                <a:latin typeface="Arial"/>
                <a:cs typeface="Arial"/>
              </a:rPr>
              <a:t>, a </a:t>
            </a:r>
            <a:r>
              <a:rPr lang="en-US" sz="2000" err="1">
                <a:latin typeface="Arial"/>
                <a:cs typeface="Arial"/>
              </a:rPr>
              <a:t>distância</a:t>
            </a:r>
            <a:r>
              <a:rPr lang="en-US" sz="2000">
                <a:latin typeface="Arial"/>
                <a:cs typeface="Arial"/>
              </a:rPr>
              <a:t> da </a:t>
            </a:r>
            <a:r>
              <a:rPr lang="en-US" sz="2000" err="1">
                <a:latin typeface="Arial"/>
                <a:cs typeface="Arial"/>
              </a:rPr>
              <a:t>imagem</a:t>
            </a:r>
            <a:r>
              <a:rPr lang="en-US" sz="2000">
                <a:latin typeface="Arial"/>
                <a:cs typeface="Arial"/>
              </a:rPr>
              <a:t> à </a:t>
            </a:r>
            <a:r>
              <a:rPr lang="en-US" sz="2000" err="1">
                <a:latin typeface="Arial"/>
                <a:cs typeface="Arial"/>
              </a:rPr>
              <a:t>lente</a:t>
            </a:r>
            <a:r>
              <a:rPr lang="en-US" sz="2000">
                <a:latin typeface="Arial"/>
                <a:cs typeface="Arial"/>
              </a:rPr>
              <a:t> </a:t>
            </a:r>
            <a:r>
              <a:rPr lang="en-US" sz="2000" err="1">
                <a:latin typeface="Arial"/>
                <a:cs typeface="Arial"/>
              </a:rPr>
              <a:t>aproxima</a:t>
            </a:r>
            <a:r>
              <a:rPr lang="en-US" sz="2000">
                <a:latin typeface="Arial"/>
                <a:cs typeface="Arial"/>
              </a:rPr>
              <a:t>-se da </a:t>
            </a:r>
            <a:r>
              <a:rPr lang="en-US" sz="2000" err="1">
                <a:latin typeface="Arial"/>
                <a:cs typeface="Arial"/>
              </a:rPr>
              <a:t>distância</a:t>
            </a:r>
            <a:r>
              <a:rPr lang="en-US" sz="2000">
                <a:latin typeface="Arial"/>
                <a:cs typeface="Arial"/>
              </a:rPr>
              <a:t> focal.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0096BCD-269B-41DF-BCB0-F92B6948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89723" y="647117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Montagem da Parte 2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Sensores e Dispositivos</a:t>
            </a:r>
            <a:endParaRPr lang="en-US"/>
          </a:p>
        </p:txBody>
      </p:sp>
      <p:pic>
        <p:nvPicPr>
          <p:cNvPr id="3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111C5E-EA2D-499E-B1F9-AAC05302A6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59" y="1624248"/>
            <a:ext cx="7998758" cy="35422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D61DF-99E4-4721-8071-560B1A4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53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Resultados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Sensores e Dispositivos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9D295-73A5-4374-914E-3E38A21C0E5E}"/>
              </a:ext>
            </a:extLst>
          </p:cNvPr>
          <p:cNvSpPr txBox="1"/>
          <p:nvPr/>
        </p:nvSpPr>
        <p:spPr>
          <a:xfrm>
            <a:off x="846119" y="1371898"/>
            <a:ext cx="9501392" cy="26109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179705">
              <a:lnSpc>
                <a:spcPct val="150000"/>
              </a:lnSpc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Fazendo Combinações de lentes pode-se obter imagens com características diferentes para cada combinação;</a:t>
            </a: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Três lentes convergentes produzem o mesmo tipo de imagem que uma lente convergente e um divergente.</a:t>
            </a:r>
          </a:p>
          <a:p>
            <a:pPr indent="179705">
              <a:lnSpc>
                <a:spcPct val="150000"/>
              </a:lnSpc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6123B4B-C37B-40F1-8D90-F954B8EABF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7314604"/>
              </p:ext>
            </p:extLst>
          </p:nvPr>
        </p:nvGraphicFramePr>
        <p:xfrm>
          <a:off x="368748" y="4411039"/>
          <a:ext cx="11328400" cy="20772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32100">
                  <a:extLst>
                    <a:ext uri="{9D8B030D-6E8A-4147-A177-3AD203B41FA5}">
                      <a16:colId xmlns:a16="http://schemas.microsoft.com/office/drawing/2014/main" val="1832752972"/>
                    </a:ext>
                  </a:extLst>
                </a:gridCol>
                <a:gridCol w="2997200">
                  <a:extLst>
                    <a:ext uri="{9D8B030D-6E8A-4147-A177-3AD203B41FA5}">
                      <a16:colId xmlns:a16="http://schemas.microsoft.com/office/drawing/2014/main" val="1952485249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91472281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618379204"/>
                    </a:ext>
                  </a:extLst>
                </a:gridCol>
              </a:tblGrid>
              <a:tr h="388239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err="1">
                          <a:effectLst/>
                        </a:rPr>
                        <a:t>Configuraçao</a:t>
                      </a:r>
                      <a:endParaRPr lang="en-US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H/B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H/B/B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H/E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2027463"/>
                  </a:ext>
                </a:extLst>
              </a:tr>
              <a:tr h="388239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Distancia entre</a:t>
                      </a:r>
                      <a:r>
                        <a:rPr lang="en-US" sz="2400" kern="1200" baseline="0">
                          <a:effectLst/>
                        </a:rPr>
                        <a:t> </a:t>
                      </a:r>
                      <a:r>
                        <a:rPr lang="en-US" sz="2400" kern="1200" baseline="0" err="1">
                          <a:effectLst/>
                        </a:rPr>
                        <a:t>lentes</a:t>
                      </a:r>
                      <a:r>
                        <a:rPr lang="en-US" sz="2400" kern="1200" baseline="0">
                          <a:effectLst/>
                        </a:rPr>
                        <a:t>(m)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0,329 ± 0,0005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0,289 ± 0,0005</a:t>
                      </a:r>
                      <a:endParaRPr lang="en-US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PT" sz="2400" kern="1200">
                          <a:effectLst/>
                        </a:rPr>
                        <a:t>0,202 ± 0,0005</a:t>
                      </a:r>
                      <a:endParaRPr lang="pt-PT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19007658"/>
                  </a:ext>
                </a:extLst>
              </a:tr>
              <a:tr h="957453"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err="1">
                          <a:effectLst/>
                        </a:rPr>
                        <a:t>Caracteristicas</a:t>
                      </a:r>
                      <a:r>
                        <a:rPr lang="en-US" sz="2400" kern="1200">
                          <a:effectLst/>
                        </a:rPr>
                        <a:t> da </a:t>
                      </a:r>
                      <a:r>
                        <a:rPr lang="en-US" sz="2400" kern="1200" err="1">
                          <a:effectLst/>
                        </a:rPr>
                        <a:t>imagem</a:t>
                      </a:r>
                      <a:endParaRPr lang="en-US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Virtual, </a:t>
                      </a:r>
                      <a:r>
                        <a:rPr lang="en-US" sz="2400" kern="1200" err="1">
                          <a:effectLst/>
                        </a:rPr>
                        <a:t>Invertida</a:t>
                      </a:r>
                      <a:r>
                        <a:rPr lang="en-US" sz="2400" kern="1200" baseline="0">
                          <a:effectLst/>
                        </a:rPr>
                        <a:t> e </a:t>
                      </a:r>
                      <a:r>
                        <a:rPr lang="en-US" sz="2400" kern="1200" baseline="0" err="1">
                          <a:effectLst/>
                        </a:rPr>
                        <a:t>reduzida</a:t>
                      </a:r>
                      <a:endParaRPr lang="en-US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Virtual,</a:t>
                      </a:r>
                      <a:r>
                        <a:rPr lang="en-US" sz="2400" kern="1200" baseline="0">
                          <a:effectLst/>
                        </a:rPr>
                        <a:t> </a:t>
                      </a:r>
                      <a:r>
                        <a:rPr lang="en-US" sz="2400" kern="1200" baseline="0" err="1">
                          <a:effectLst/>
                        </a:rPr>
                        <a:t>Direita</a:t>
                      </a:r>
                      <a:r>
                        <a:rPr lang="en-US" sz="2400" kern="1200" baseline="0">
                          <a:effectLst/>
                        </a:rPr>
                        <a:t> e </a:t>
                      </a:r>
                      <a:r>
                        <a:rPr lang="en-US" sz="2400" kern="1200" baseline="0" err="1">
                          <a:effectLst/>
                        </a:rPr>
                        <a:t>ampliada</a:t>
                      </a:r>
                      <a:endParaRPr lang="en-US" err="1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rtl="0" eaLnBrk="1" fontAlgn="auto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effectLst/>
                        </a:rPr>
                        <a:t>Virtual,</a:t>
                      </a:r>
                      <a:r>
                        <a:rPr lang="en-US" sz="2400" kern="1200" baseline="0">
                          <a:effectLst/>
                        </a:rPr>
                        <a:t> </a:t>
                      </a:r>
                      <a:r>
                        <a:rPr lang="en-US" sz="2400" kern="1200" baseline="0" err="1">
                          <a:effectLst/>
                        </a:rPr>
                        <a:t>Direita</a:t>
                      </a:r>
                      <a:r>
                        <a:rPr lang="en-US" sz="2400" kern="1200" baseline="0">
                          <a:effectLst/>
                        </a:rPr>
                        <a:t> e </a:t>
                      </a:r>
                      <a:r>
                        <a:rPr lang="en-US" sz="2400" kern="1200" baseline="0" err="1">
                          <a:effectLst/>
                        </a:rPr>
                        <a:t>ampliada</a:t>
                      </a:r>
                      <a:endParaRPr lang="en-US" err="1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4936728"/>
                  </a:ext>
                </a:extLst>
              </a:tr>
            </a:tbl>
          </a:graphicData>
        </a:graphic>
      </p:graphicFrame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B6494FE-91ED-4FDB-BF66-A78DA513A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380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Montagem da Parte 3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Sensores e Dispositivos</a:t>
            </a:r>
            <a:endParaRPr lang="en-US"/>
          </a:p>
        </p:txBody>
      </p:sp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C814DFAE-89DF-454F-9F18-09DC82E13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74" y="1633586"/>
            <a:ext cx="8619130" cy="36138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FC2301-FC52-41DD-B2CB-D2452E92D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3380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784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Resultados</a:t>
            </a:r>
            <a:endParaRPr lang="pt-PT">
              <a:cs typeface="Calibri Light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Sensores e Dispositivos</a:t>
            </a:r>
            <a:endParaRPr lang="en-US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4AAB7AEF-B65F-4A47-A351-7A47E33EE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513" y="2023677"/>
            <a:ext cx="2743200" cy="1257892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7B63F801-17E6-4C6A-9329-C6FE56944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797" y="1871662"/>
            <a:ext cx="7243312" cy="1547543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D50255C-F229-477E-80AD-152BE64B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16</a:t>
            </a:fld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42170064-FD31-4E5C-BE86-995CAE4F3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3822061"/>
            <a:ext cx="9499600" cy="235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1929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Conclusões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Sensores e Dispositivos</a:t>
            </a:r>
            <a:endParaRPr lang="en-US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D50255C-F229-477E-80AD-152BE64B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17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42AA-C66D-44C6-A674-B5C2E6FAD859}"/>
              </a:ext>
            </a:extLst>
          </p:cNvPr>
          <p:cNvSpPr txBox="1"/>
          <p:nvPr/>
        </p:nvSpPr>
        <p:spPr>
          <a:xfrm>
            <a:off x="749892" y="1496869"/>
            <a:ext cx="10558634" cy="49743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179705"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As lentes  convergentes originam imagens reais, invertidas e reduzidas e as lentes divergentes, imagens  virtuais.</a:t>
            </a:r>
            <a:endParaRPr lang="pt-PT">
              <a:cs typeface="Calibri"/>
            </a:endParaRPr>
          </a:p>
          <a:p>
            <a:pPr indent="179705"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  <a:p>
            <a:pPr indent="179705"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O aumento da distância do objeto à lente aproxima a distância da imagem à lente, à distância focal.</a:t>
            </a:r>
          </a:p>
          <a:p>
            <a:pPr indent="179705"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  <a:p>
            <a:pPr indent="179705"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Um telescópio </a:t>
            </a:r>
            <a:r>
              <a:rPr lang="pt-PT" sz="2000" err="1">
                <a:latin typeface="Arial"/>
                <a:cs typeface="Arial"/>
              </a:rPr>
              <a:t>refractor</a:t>
            </a:r>
            <a:r>
              <a:rPr lang="pt-PT" sz="2000">
                <a:latin typeface="Arial"/>
                <a:cs typeface="Arial"/>
              </a:rPr>
              <a:t> pode ser constituído por 3 lentes convergentes, ou uma convergente e outra divergente.</a:t>
            </a:r>
            <a:endParaRPr lang="pt-PT">
              <a:cs typeface="Calibri" panose="020F0502020204030204"/>
            </a:endParaRPr>
          </a:p>
          <a:p>
            <a:pPr indent="179705">
              <a:spcBef>
                <a:spcPts val="1000"/>
              </a:spcBef>
            </a:pPr>
            <a:endParaRPr lang="pt-PT" sz="2000">
              <a:latin typeface="Arial"/>
              <a:cs typeface="Arial"/>
            </a:endParaRPr>
          </a:p>
          <a:p>
            <a:pPr indent="179705">
              <a:spcBef>
                <a:spcPts val="1000"/>
              </a:spcBef>
            </a:pPr>
            <a:r>
              <a:rPr lang="pt-PT" sz="2000">
                <a:latin typeface="Arial"/>
                <a:cs typeface="Arial"/>
              </a:rPr>
              <a:t>Para maior ampliação, a lente ocular deve ter menor distância focal;</a:t>
            </a:r>
            <a:endParaRPr lang="pt-PT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802992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784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>
                <a:solidFill>
                  <a:schemeClr val="bg1"/>
                </a:solidFill>
                <a:cs typeface="Calibri Light"/>
              </a:rPr>
              <a:t>Design e Manufatura</a:t>
            </a:r>
            <a:endParaRPr lang="pt-PT" sz="600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Design e Manufatura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D61DF-99E4-4721-8071-560B1A4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18</a:t>
            </a:fld>
            <a:endParaRPr lang="en-US"/>
          </a:p>
        </p:txBody>
      </p:sp>
      <p:pic>
        <p:nvPicPr>
          <p:cNvPr id="3" name="Imagem 5" descr="Uma imagem com satélite, transporte&#10;&#10;Descrição gerada automaticamente">
            <a:extLst>
              <a:ext uri="{FF2B5EF4-FFF2-40B4-BE49-F238E27FC236}">
                <a16:creationId xmlns:a16="http://schemas.microsoft.com/office/drawing/2014/main" id="{C5136B98-E1BC-4939-ACDB-EC230D180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343" y="2719154"/>
            <a:ext cx="3623256" cy="223535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B562588-D5C7-4F62-AA29-82B2402B9E5D}"/>
              </a:ext>
            </a:extLst>
          </p:cNvPr>
          <p:cNvSpPr txBox="1"/>
          <p:nvPr/>
        </p:nvSpPr>
        <p:spPr>
          <a:xfrm>
            <a:off x="2146" y="1719329"/>
            <a:ext cx="599511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>
                <a:latin typeface="Arial"/>
                <a:cs typeface="Arial"/>
              </a:rPr>
              <a:t>Trabalho</a:t>
            </a:r>
            <a:r>
              <a:rPr lang="pt-PT" sz="2400">
                <a:latin typeface="Arial"/>
                <a:cs typeface="Calibri"/>
              </a:rPr>
              <a:t>- Estrutura de um </a:t>
            </a:r>
            <a:r>
              <a:rPr lang="pt-PT" sz="2400" err="1">
                <a:latin typeface="Arial"/>
                <a:cs typeface="Calibri"/>
              </a:rPr>
              <a:t>CubeSat</a:t>
            </a:r>
            <a:endParaRPr lang="pt-PT" sz="2400">
              <a:latin typeface="Arial"/>
              <a:cs typeface="Calibri"/>
            </a:endParaRPr>
          </a:p>
        </p:txBody>
      </p:sp>
      <p:pic>
        <p:nvPicPr>
          <p:cNvPr id="10" name="Imagem 10" descr="Uma imagem com transporte, satélite&#10;&#10;Descrição gerada automaticamente">
            <a:extLst>
              <a:ext uri="{FF2B5EF4-FFF2-40B4-BE49-F238E27FC236}">
                <a16:creationId xmlns:a16="http://schemas.microsoft.com/office/drawing/2014/main" id="{C67F61D0-359A-462E-AF4E-DC9BE5EF2F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9807" y="2667335"/>
            <a:ext cx="2816582" cy="2349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86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Objetivos do trabalho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Design e Manufatura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D61DF-99E4-4721-8071-560B1A4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19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E628D88-87A2-4E3A-8624-FC6F829C1198}"/>
              </a:ext>
            </a:extLst>
          </p:cNvPr>
          <p:cNvSpPr txBox="1"/>
          <p:nvPr/>
        </p:nvSpPr>
        <p:spPr>
          <a:xfrm>
            <a:off x="376817" y="2104870"/>
            <a:ext cx="1144717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>
                <a:latin typeface="Arial"/>
                <a:cs typeface="Arial"/>
              </a:rPr>
              <a:t>- Desenhar e produzir a Estrutura do </a:t>
            </a:r>
            <a:r>
              <a:rPr lang="pt-PT" sz="2000" err="1">
                <a:latin typeface="Arial"/>
                <a:cs typeface="Arial"/>
              </a:rPr>
              <a:t>CubeSat</a:t>
            </a:r>
            <a:r>
              <a:rPr lang="pt-PT" sz="2000">
                <a:latin typeface="Arial"/>
                <a:cs typeface="Arial"/>
              </a:rPr>
              <a:t>, de maneira a estar pormenorizada, esteticamente bonita e funcional.</a:t>
            </a:r>
            <a:endParaRPr lang="pt-PT"/>
          </a:p>
          <a:p>
            <a:endParaRPr lang="pt-PT" sz="2000">
              <a:latin typeface="Arial"/>
              <a:cs typeface="Arial"/>
            </a:endParaRPr>
          </a:p>
          <a:p>
            <a:r>
              <a:rPr lang="pt-PT" sz="2000">
                <a:latin typeface="Arial"/>
                <a:cs typeface="Arial"/>
              </a:rPr>
              <a:t>- Através do processo SLS , obter um produto original, devido a liberdade que o processo dá.</a:t>
            </a:r>
          </a:p>
        </p:txBody>
      </p:sp>
      <p:pic>
        <p:nvPicPr>
          <p:cNvPr id="6" name="Imagem 9" descr="Uma imagem com texto, cartão-de-visita, captura de ecrã&#10;&#10;Descrição gerada automaticamente">
            <a:extLst>
              <a:ext uri="{FF2B5EF4-FFF2-40B4-BE49-F238E27FC236}">
                <a16:creationId xmlns:a16="http://schemas.microsoft.com/office/drawing/2014/main" id="{EC2D2CE7-F11A-435C-9A47-B9ACF9011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440" y="3710833"/>
            <a:ext cx="5996353" cy="26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82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4183" y="-686538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37" y="-617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PT" sz="6000">
                <a:solidFill>
                  <a:schemeClr val="bg1"/>
                </a:solidFill>
                <a:ea typeface="+mj-lt"/>
                <a:cs typeface="+mj-lt"/>
              </a:rPr>
              <a:t>SATÉLITES DE TELECOMUNICAÇÕES</a:t>
            </a:r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3D200-5F7A-4BE6-BF2C-A0D83FC7A584}"/>
              </a:ext>
            </a:extLst>
          </p:cNvPr>
          <p:cNvSpPr txBox="1"/>
          <p:nvPr/>
        </p:nvSpPr>
        <p:spPr>
          <a:xfrm>
            <a:off x="741872" y="1561381"/>
            <a:ext cx="518735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PT" sz="2400">
              <a:cs typeface="Calibri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1BFA0D-6B6D-48B7-A428-7E63F293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2792" y="653380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2</a:t>
            </a:fld>
            <a:endParaRPr lang="en-US"/>
          </a:p>
        </p:txBody>
      </p:sp>
      <p:pic>
        <p:nvPicPr>
          <p:cNvPr id="14" name="Imagem 14" descr="Uma imagem com satélite&#10;&#10;Descrição gerada automaticamente">
            <a:extLst>
              <a:ext uri="{FF2B5EF4-FFF2-40B4-BE49-F238E27FC236}">
                <a16:creationId xmlns:a16="http://schemas.microsoft.com/office/drawing/2014/main" id="{F766C07A-E1C6-4AD3-B66B-8D6E8E196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818" y="1913230"/>
            <a:ext cx="6299198" cy="3645372"/>
          </a:xfrm>
          <a:prstGeom prst="rect">
            <a:avLst/>
          </a:prstGeom>
        </p:spPr>
      </p:pic>
      <p:sp>
        <p:nvSpPr>
          <p:cNvPr id="16" name="Título 1">
            <a:extLst>
              <a:ext uri="{FF2B5EF4-FFF2-40B4-BE49-F238E27FC236}">
                <a16:creationId xmlns:a16="http://schemas.microsoft.com/office/drawing/2014/main" id="{EC82655F-C15D-4D57-8A8F-1A333CA37765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>
                <a:solidFill>
                  <a:schemeClr val="bg1"/>
                </a:solidFill>
              </a:rPr>
              <a:t>SATÉLITES DE TELECOMUNICAÇÕES</a:t>
            </a:r>
          </a:p>
        </p:txBody>
      </p:sp>
    </p:spTree>
    <p:extLst>
      <p:ext uri="{BB962C8B-B14F-4D97-AF65-F5344CB8AC3E}">
        <p14:creationId xmlns:p14="http://schemas.microsoft.com/office/powerpoint/2010/main" val="22418014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Especificações da Estrutura 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Design e Manufatura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D61DF-99E4-4721-8071-560B1A4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20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DDC161-6442-4104-BE98-CAC114F28D92}"/>
              </a:ext>
            </a:extLst>
          </p:cNvPr>
          <p:cNvSpPr txBox="1"/>
          <p:nvPr/>
        </p:nvSpPr>
        <p:spPr>
          <a:xfrm>
            <a:off x="157353" y="1887607"/>
            <a:ext cx="12037453" cy="46474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>
                <a:latin typeface="Arial"/>
                <a:cs typeface="Calibri"/>
              </a:rPr>
              <a:t>Há especificações que a estrutura deverá ter:</a:t>
            </a:r>
            <a:endParaRPr lang="pt-PT"/>
          </a:p>
          <a:p>
            <a:endParaRPr lang="pt-PT" sz="2000">
              <a:latin typeface="Arial"/>
              <a:cs typeface="Calibri"/>
            </a:endParaRPr>
          </a:p>
          <a:p>
            <a:r>
              <a:rPr lang="pt-PT" sz="2000">
                <a:latin typeface="Arial"/>
                <a:cs typeface="Arial"/>
              </a:rPr>
              <a:t>-Suporte para os subsistemas eletrónicos dentro do </a:t>
            </a:r>
            <a:r>
              <a:rPr lang="pt-PT" sz="2000" err="1">
                <a:latin typeface="Arial"/>
                <a:cs typeface="Arial"/>
              </a:rPr>
              <a:t>CubeSat</a:t>
            </a:r>
            <a:r>
              <a:rPr lang="pt-PT" sz="2000">
                <a:latin typeface="Arial"/>
                <a:cs typeface="Arial"/>
              </a:rPr>
              <a:t>;</a:t>
            </a:r>
            <a:endParaRPr lang="pt-PT" sz="2000">
              <a:ea typeface="+mn-lt"/>
              <a:cs typeface="Arial"/>
            </a:endParaRPr>
          </a:p>
          <a:p>
            <a:endParaRPr lang="pt-PT" sz="2000">
              <a:latin typeface="Arial"/>
              <a:cs typeface="Calibri"/>
            </a:endParaRPr>
          </a:p>
          <a:p>
            <a:r>
              <a:rPr lang="pt-PT" sz="2000">
                <a:latin typeface="Arial"/>
                <a:cs typeface="Calibri"/>
              </a:rPr>
              <a:t>-Sistema de colocação do Satélite baseado em guias;</a:t>
            </a:r>
            <a:endParaRPr lang="pt-PT"/>
          </a:p>
          <a:p>
            <a:endParaRPr lang="pt-PT" sz="2000">
              <a:latin typeface="Arial"/>
              <a:cs typeface="Calibri"/>
            </a:endParaRPr>
          </a:p>
          <a:p>
            <a:r>
              <a:rPr lang="pt-PT" sz="2000">
                <a:latin typeface="Arial"/>
                <a:cs typeface="Calibri"/>
              </a:rPr>
              <a:t>-Massa reduzida;</a:t>
            </a:r>
            <a:endParaRPr lang="pt-PT"/>
          </a:p>
          <a:p>
            <a:endParaRPr lang="pt-PT" sz="2000">
              <a:latin typeface="Arial"/>
              <a:cs typeface="Calibri"/>
            </a:endParaRPr>
          </a:p>
          <a:p>
            <a:r>
              <a:rPr lang="pt-PT" sz="2000">
                <a:latin typeface="Arial"/>
                <a:cs typeface="Calibri"/>
              </a:rPr>
              <a:t>-Boa ventilação no interior do Satélite;</a:t>
            </a:r>
          </a:p>
          <a:p>
            <a:endParaRPr lang="pt-PT" sz="2000">
              <a:latin typeface="Arial"/>
              <a:cs typeface="Calibri"/>
            </a:endParaRPr>
          </a:p>
          <a:p>
            <a:r>
              <a:rPr lang="pt-PT" sz="2000">
                <a:latin typeface="Arial"/>
                <a:cs typeface="Calibri"/>
              </a:rPr>
              <a:t>-Guidelines sobre as dimensões da estrutura necessárias a cumprir para garantir a rigidez da peça.</a:t>
            </a:r>
            <a:endParaRPr lang="pt-PT"/>
          </a:p>
          <a:p>
            <a:endParaRPr lang="pt-PT" sz="2000">
              <a:latin typeface="Arial"/>
              <a:cs typeface="Calibri"/>
            </a:endParaRPr>
          </a:p>
          <a:p>
            <a:endParaRPr lang="pt-PT" sz="2000">
              <a:latin typeface="Arial"/>
              <a:cs typeface="Calibri"/>
            </a:endParaRPr>
          </a:p>
          <a:p>
            <a:endParaRPr lang="pt-PT">
              <a:cs typeface="Calibri"/>
            </a:endParaRPr>
          </a:p>
          <a:p>
            <a:endParaRPr lang="pt-P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9433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Desenvolvimento e Detalhe da Estrutura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Design e Manufatura</a:t>
            </a:r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D61DF-99E4-4721-8071-560B1A4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21</a:t>
            </a:fld>
            <a:endParaRPr lang="en-US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C258C6EC-9ED8-49A3-875C-C36C775C3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936" y="1908578"/>
            <a:ext cx="4106214" cy="3040845"/>
          </a:xfrm>
          <a:prstGeom prst="rect">
            <a:avLst/>
          </a:prstGeom>
        </p:spPr>
      </p:pic>
      <p:pic>
        <p:nvPicPr>
          <p:cNvPr id="11" name="Imagem 11" descr="Uma imagem com texto, mobília, ficheiro&#10;&#10;Descrição gerada automaticamente">
            <a:extLst>
              <a:ext uri="{FF2B5EF4-FFF2-40B4-BE49-F238E27FC236}">
                <a16:creationId xmlns:a16="http://schemas.microsoft.com/office/drawing/2014/main" id="{F357AA8F-972D-4288-ACEA-5EA1574A55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330" y="1862930"/>
            <a:ext cx="4031087" cy="333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914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  <a:cs typeface="Calibri Light"/>
              </a:rPr>
              <a:t>Conclusões e  Resultados</a:t>
            </a:r>
            <a:endParaRPr lang="pt-PT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Design e Manufatura</a:t>
            </a:r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8D61DF-99E4-4721-8071-560B1A4DB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22</a:t>
            </a:fld>
            <a:endParaRPr lang="en-US"/>
          </a:p>
        </p:txBody>
      </p:sp>
      <p:pic>
        <p:nvPicPr>
          <p:cNvPr id="3" name="Imagem 5" descr="Uma imagem com texto, interior, parede, chão&#10;&#10;Descrição gerada automaticamente">
            <a:extLst>
              <a:ext uri="{FF2B5EF4-FFF2-40B4-BE49-F238E27FC236}">
                <a16:creationId xmlns:a16="http://schemas.microsoft.com/office/drawing/2014/main" id="{5205EBD3-B1FD-4F3E-AF2F-AA386B861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3105" y="1434385"/>
            <a:ext cx="3301284" cy="2475963"/>
          </a:xfrm>
          <a:prstGeom prst="rect">
            <a:avLst/>
          </a:prstGeom>
        </p:spPr>
      </p:pic>
      <p:pic>
        <p:nvPicPr>
          <p:cNvPr id="6" name="Imagem 9" descr="Uma imagem com texto, parede, interior, chão&#10;&#10;Descrição gerada automaticamente">
            <a:extLst>
              <a:ext uri="{FF2B5EF4-FFF2-40B4-BE49-F238E27FC236}">
                <a16:creationId xmlns:a16="http://schemas.microsoft.com/office/drawing/2014/main" id="{02511659-A851-4EE8-BC53-AEAA5C1B2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3104" y="3998328"/>
            <a:ext cx="3247623" cy="244376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F75FA2B7-3E77-46FF-BAD5-D3652111DECC}"/>
              </a:ext>
            </a:extLst>
          </p:cNvPr>
          <p:cNvSpPr txBox="1"/>
          <p:nvPr/>
        </p:nvSpPr>
        <p:spPr>
          <a:xfrm>
            <a:off x="484554" y="2448169"/>
            <a:ext cx="5615352" cy="29238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/>
              <a:t>-</a:t>
            </a:r>
            <a:r>
              <a:rPr lang="pt-PT" sz="2000">
                <a:latin typeface="Arial"/>
                <a:cs typeface="Arial"/>
              </a:rPr>
              <a:t>Modelo desenhado em </a:t>
            </a:r>
            <a:r>
              <a:rPr lang="pt-PT" sz="2000" err="1">
                <a:latin typeface="Arial"/>
                <a:cs typeface="Arial"/>
              </a:rPr>
              <a:t>AutoCad</a:t>
            </a:r>
            <a:r>
              <a:rPr lang="pt-PT" sz="2000">
                <a:latin typeface="Arial"/>
                <a:cs typeface="Arial"/>
              </a:rPr>
              <a:t> </a:t>
            </a:r>
            <a:r>
              <a:rPr lang="pt-PT" sz="2000" err="1">
                <a:latin typeface="Arial"/>
                <a:cs typeface="Arial"/>
              </a:rPr>
              <a:t>vs</a:t>
            </a:r>
            <a:r>
              <a:rPr lang="pt-PT" sz="2000">
                <a:latin typeface="Arial"/>
                <a:cs typeface="Arial"/>
              </a:rPr>
              <a:t> Real</a:t>
            </a:r>
          </a:p>
          <a:p>
            <a:endParaRPr lang="pt-PT" sz="2000">
              <a:latin typeface="Arial"/>
              <a:cs typeface="Calibri"/>
            </a:endParaRPr>
          </a:p>
          <a:p>
            <a:r>
              <a:rPr lang="pt-PT" sz="2000">
                <a:latin typeface="Arial"/>
                <a:cs typeface="Calibri"/>
              </a:rPr>
              <a:t>-Massa Reduzida</a:t>
            </a:r>
          </a:p>
          <a:p>
            <a:endParaRPr lang="pt-PT" sz="2000">
              <a:latin typeface="Arial"/>
              <a:cs typeface="Calibri"/>
            </a:endParaRPr>
          </a:p>
          <a:p>
            <a:r>
              <a:rPr lang="pt-PT" sz="2000">
                <a:latin typeface="Arial"/>
                <a:cs typeface="Calibri"/>
              </a:rPr>
              <a:t>-Qualidade das faces </a:t>
            </a:r>
          </a:p>
          <a:p>
            <a:endParaRPr lang="pt-PT" sz="2000">
              <a:latin typeface="Arial"/>
              <a:cs typeface="Calibri"/>
            </a:endParaRPr>
          </a:p>
          <a:p>
            <a:r>
              <a:rPr lang="pt-PT" sz="2000">
                <a:latin typeface="Arial"/>
                <a:cs typeface="Calibri"/>
              </a:rPr>
              <a:t>-Resistência da Estrutura</a:t>
            </a:r>
            <a:r>
              <a:rPr lang="pt-PT" sz="2800">
                <a:latin typeface="Arial"/>
                <a:cs typeface="Calibri"/>
              </a:rPr>
              <a:t> </a:t>
            </a:r>
          </a:p>
          <a:p>
            <a:endParaRPr lang="pt-PT">
              <a:latin typeface="Arial"/>
              <a:cs typeface="Calibri"/>
            </a:endParaRPr>
          </a:p>
          <a:p>
            <a:endParaRPr lang="pt-PT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7356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4183" y="-686538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37" y="-6177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pt-PT" sz="6000">
                <a:solidFill>
                  <a:schemeClr val="bg1"/>
                </a:solidFill>
                <a:cs typeface="Calibri Light"/>
              </a:rPr>
              <a:t>Projeto em Estruturas Aeroespaciais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Projeto em Estruturas Aeroespaciais</a:t>
            </a:r>
            <a:endParaRPr lang="pt-PT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1BFA0D-6B6D-48B7-A428-7E63F293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2792" y="653380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23</a:t>
            </a:fld>
            <a:endParaRPr lang="en-US"/>
          </a:p>
        </p:txBody>
      </p:sp>
      <p:pic>
        <p:nvPicPr>
          <p:cNvPr id="3" name="Imagem 4" descr="Uma imagem com luz, objeto de exterior&#10;&#10;Descrição gerada automaticamente">
            <a:extLst>
              <a:ext uri="{FF2B5EF4-FFF2-40B4-BE49-F238E27FC236}">
                <a16:creationId xmlns:a16="http://schemas.microsoft.com/office/drawing/2014/main" id="{C7DE8576-0AFD-4A34-88BF-8A31C9F35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83" y="1256404"/>
            <a:ext cx="5981699" cy="3650428"/>
          </a:xfrm>
          <a:prstGeom prst="rect">
            <a:avLst/>
          </a:prstGeom>
        </p:spPr>
      </p:pic>
      <p:pic>
        <p:nvPicPr>
          <p:cNvPr id="5" name="Imagem 5">
            <a:extLst>
              <a:ext uri="{FF2B5EF4-FFF2-40B4-BE49-F238E27FC236}">
                <a16:creationId xmlns:a16="http://schemas.microsoft.com/office/drawing/2014/main" id="{B7EBC18D-BCDD-4DDF-89CA-816E4B4E8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2017" y="2377661"/>
            <a:ext cx="5611905" cy="4097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2260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6610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Introdução a materiais 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Estruturas Aeroespaciais</a:t>
            </a:r>
            <a:endParaRPr lang="pt-PT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D689903-DF51-425A-B53A-87205BDBC5DB}"/>
              </a:ext>
            </a:extLst>
          </p:cNvPr>
          <p:cNvSpPr txBox="1"/>
          <p:nvPr/>
        </p:nvSpPr>
        <p:spPr>
          <a:xfrm>
            <a:off x="1269488" y="1591727"/>
            <a:ext cx="611739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latin typeface="Arial"/>
                <a:cs typeface="Calibri"/>
              </a:rPr>
              <a:t>Estrutura:</a:t>
            </a:r>
            <a:endParaRPr lang="pt-PT" b="1"/>
          </a:p>
          <a:p>
            <a:r>
              <a:rPr lang="pt-PT" sz="2000">
                <a:latin typeface="Arial"/>
                <a:cs typeface="Calibri"/>
              </a:rPr>
              <a:t>Arranjo dos componentes internos de um material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4DF42BE-1089-4AB2-A508-52BE696968AA}"/>
              </a:ext>
            </a:extLst>
          </p:cNvPr>
          <p:cNvSpPr txBox="1"/>
          <p:nvPr/>
        </p:nvSpPr>
        <p:spPr>
          <a:xfrm>
            <a:off x="1370600" y="2403629"/>
            <a:ext cx="8571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 err="1">
                <a:latin typeface="Arial" panose="020B0604020202020204" pitchFamily="34" charset="0"/>
                <a:cs typeface="Arial" panose="020B0604020202020204" pitchFamily="34" charset="0"/>
              </a:rPr>
              <a:t>Sub-atómica</a:t>
            </a:r>
            <a:r>
              <a:rPr lang="pt-PT" sz="2000" b="1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pt-PT" sz="2000">
                <a:latin typeface="Arial" panose="020B0604020202020204" pitchFamily="34" charset="0"/>
                <a:cs typeface="Arial" panose="020B0604020202020204" pitchFamily="34" charset="0"/>
              </a:rPr>
              <a:t>Arranjo de eletrões nos átomos e interações com o núcleo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716DBC-E973-4690-8884-4B8533FD2736}"/>
              </a:ext>
            </a:extLst>
          </p:cNvPr>
          <p:cNvSpPr txBox="1"/>
          <p:nvPr/>
        </p:nvSpPr>
        <p:spPr>
          <a:xfrm>
            <a:off x="1324980" y="2754493"/>
            <a:ext cx="5884944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2000" b="1">
                <a:latin typeface="Arial"/>
                <a:cs typeface="Arial"/>
              </a:rPr>
              <a:t>Atómica - </a:t>
            </a:r>
            <a:r>
              <a:rPr lang="pt-PT" sz="2000">
                <a:latin typeface="Arial"/>
                <a:cs typeface="Arial"/>
              </a:rPr>
              <a:t>Organização dos átomos ou molécula</a:t>
            </a:r>
            <a:r>
              <a:rPr lang="pt-PT" sz="1600">
                <a:latin typeface="Arial"/>
                <a:cs typeface="Arial"/>
              </a:rPr>
              <a:t>s </a:t>
            </a:r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0648094-DFCA-42A3-A519-45A8509BD87A}"/>
              </a:ext>
            </a:extLst>
          </p:cNvPr>
          <p:cNvSpPr txBox="1"/>
          <p:nvPr/>
        </p:nvSpPr>
        <p:spPr>
          <a:xfrm>
            <a:off x="1324980" y="3099009"/>
            <a:ext cx="926555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latin typeface="Arial"/>
                <a:cs typeface="Calibri"/>
              </a:rPr>
              <a:t>Microscópica - </a:t>
            </a:r>
            <a:r>
              <a:rPr lang="pt-PT" sz="2000">
                <a:latin typeface="Arial"/>
                <a:cs typeface="Calibri"/>
              </a:rPr>
              <a:t>Observação direta em microscópios (aglomerado de átomos)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76482E6-A73C-486B-B2B1-9369133EF385}"/>
              </a:ext>
            </a:extLst>
          </p:cNvPr>
          <p:cNvSpPr txBox="1"/>
          <p:nvPr/>
        </p:nvSpPr>
        <p:spPr>
          <a:xfrm>
            <a:off x="1324980" y="3509025"/>
            <a:ext cx="716437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000" b="1">
                <a:latin typeface="Arial"/>
                <a:cs typeface="Calibri"/>
              </a:rPr>
              <a:t>Macroscópica - </a:t>
            </a:r>
            <a:r>
              <a:rPr lang="pt-PT" sz="2000">
                <a:latin typeface="Arial"/>
                <a:cs typeface="Calibri"/>
              </a:rPr>
              <a:t>Elementos  estruturais vistos a olho </a:t>
            </a:r>
            <a:r>
              <a:rPr lang="pt-PT" sz="2000" err="1">
                <a:latin typeface="Arial"/>
                <a:cs typeface="Calibri"/>
              </a:rPr>
              <a:t>nú</a:t>
            </a:r>
            <a:r>
              <a:rPr lang="pt-PT" sz="2000">
                <a:latin typeface="Arial"/>
                <a:cs typeface="Calibri"/>
              </a:rPr>
              <a:t> </a:t>
            </a:r>
            <a:endParaRPr lang="pt-PT" sz="2000" b="1">
              <a:latin typeface="Arial"/>
              <a:cs typeface="Calibri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166AF07-663B-4126-A689-5F7A186BE150}"/>
              </a:ext>
            </a:extLst>
          </p:cNvPr>
          <p:cNvSpPr txBox="1"/>
          <p:nvPr/>
        </p:nvSpPr>
        <p:spPr>
          <a:xfrm>
            <a:off x="359234" y="4029166"/>
            <a:ext cx="1991251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PT" sz="2000" b="1">
                <a:latin typeface="Arial"/>
                <a:cs typeface="Arial"/>
              </a:rPr>
              <a:t>Propriedades</a:t>
            </a:r>
            <a:r>
              <a:rPr lang="pt-PT" sz="2400" b="1">
                <a:latin typeface="Arial"/>
                <a:cs typeface="Arial"/>
              </a:rPr>
              <a:t>:</a:t>
            </a:r>
            <a:r>
              <a:rPr lang="pt-PT" b="1">
                <a:latin typeface="Arial"/>
                <a:cs typeface="Arial"/>
              </a:rPr>
              <a:t> 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1A30144-ECE5-40CC-BBF1-C3C604AC8C2C}"/>
              </a:ext>
            </a:extLst>
          </p:cNvPr>
          <p:cNvSpPr txBox="1"/>
          <p:nvPr/>
        </p:nvSpPr>
        <p:spPr>
          <a:xfrm>
            <a:off x="523752" y="4470663"/>
            <a:ext cx="514275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indent="-285750">
              <a:buFont typeface="Arial" panose="020B0604020202020204" pitchFamily="34" charset="0"/>
              <a:buChar char="•"/>
            </a:pPr>
            <a:r>
              <a:rPr lang="pt-PT" sz="2000">
                <a:latin typeface="Arial"/>
                <a:cs typeface="Calibri"/>
              </a:rPr>
              <a:t>Mecânicas (densidade, elasticidade,…) 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PT" sz="2000">
                <a:latin typeface="Arial"/>
                <a:cs typeface="Calibri"/>
              </a:rPr>
              <a:t>Elétricas (campo elétrico)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PT" sz="2000">
                <a:latin typeface="Arial"/>
                <a:cs typeface="Calibri"/>
              </a:rPr>
              <a:t>Térmicas (temperatura)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PT" sz="2000">
                <a:latin typeface="Arial"/>
                <a:cs typeface="Calibri"/>
              </a:rPr>
              <a:t>Magnética (campo magnético)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PT" sz="2000">
                <a:latin typeface="Arial"/>
                <a:cs typeface="Calibri"/>
              </a:rPr>
              <a:t>Óticas (Radiação eletromagnética)</a:t>
            </a:r>
          </a:p>
          <a:p>
            <a:pPr indent="-285750">
              <a:buFont typeface="Arial" panose="020B0604020202020204" pitchFamily="34" charset="0"/>
              <a:buChar char="•"/>
            </a:pPr>
            <a:r>
              <a:rPr lang="pt-PT" sz="2000" err="1">
                <a:latin typeface="Arial"/>
                <a:cs typeface="Calibri"/>
              </a:rPr>
              <a:t>Deteriorativas</a:t>
            </a:r>
            <a:r>
              <a:rPr lang="pt-PT" sz="2000">
                <a:latin typeface="Arial"/>
                <a:cs typeface="Calibri"/>
              </a:rPr>
              <a:t> (reatividade química dos materiais)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C4BE004-17E1-4A4D-817A-D2F4E6976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" y="1591844"/>
            <a:ext cx="534406" cy="239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904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6610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Introdução a materiais 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Estruturas Aeroespaciais</a:t>
            </a:r>
            <a:endParaRPr lang="pt-PT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F65B68-FF08-404F-A145-4DBF8096D036}"/>
              </a:ext>
            </a:extLst>
          </p:cNvPr>
          <p:cNvSpPr txBox="1"/>
          <p:nvPr/>
        </p:nvSpPr>
        <p:spPr>
          <a:xfrm>
            <a:off x="691877" y="1677237"/>
            <a:ext cx="4325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latin typeface="Arial"/>
                <a:cs typeface="Arial"/>
              </a:rPr>
              <a:t>Classificação dos materiais: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F2AC44-1A06-48CF-8A26-2A026847F720}"/>
              </a:ext>
            </a:extLst>
          </p:cNvPr>
          <p:cNvSpPr txBox="1"/>
          <p:nvPr/>
        </p:nvSpPr>
        <p:spPr>
          <a:xfrm>
            <a:off x="872318" y="2170445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Metálicos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283540-E9C4-4E02-A1FB-02D54A165DF7}"/>
              </a:ext>
            </a:extLst>
          </p:cNvPr>
          <p:cNvSpPr txBox="1"/>
          <p:nvPr/>
        </p:nvSpPr>
        <p:spPr>
          <a:xfrm>
            <a:off x="5160196" y="214519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Cerâmicos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01DA8A-D20E-442D-B01B-BEDA2C841DDA}"/>
              </a:ext>
            </a:extLst>
          </p:cNvPr>
          <p:cNvSpPr txBox="1"/>
          <p:nvPr/>
        </p:nvSpPr>
        <p:spPr>
          <a:xfrm>
            <a:off x="9447907" y="214519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Polímeros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319D78D-DE15-494F-ADCE-834F79D4C9EC}"/>
              </a:ext>
            </a:extLst>
          </p:cNvPr>
          <p:cNvSpPr txBox="1"/>
          <p:nvPr/>
        </p:nvSpPr>
        <p:spPr>
          <a:xfrm>
            <a:off x="2123032" y="4580575"/>
            <a:ext cx="73248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Compósitos:</a:t>
            </a:r>
          </a:p>
          <a:p>
            <a:pPr algn="ctr"/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Compostos por 2 ou mais materiais das categorias anteriores </a:t>
            </a:r>
          </a:p>
          <a:p>
            <a:pPr algn="ctr"/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pt-PT" err="1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: CFRP)</a:t>
            </a:r>
          </a:p>
        </p:txBody>
      </p:sp>
      <p:pic>
        <p:nvPicPr>
          <p:cNvPr id="1026" name="Picture 2" descr="Metais ferrosos: conheça suas principais características!">
            <a:extLst>
              <a:ext uri="{FF2B5EF4-FFF2-40B4-BE49-F238E27FC236}">
                <a16:creationId xmlns:a16="http://schemas.microsoft.com/office/drawing/2014/main" id="{8562D497-380A-4CE5-9ED5-23F9FA1F2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83" y="2651999"/>
            <a:ext cx="2095140" cy="15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Uma imagem com chávena&#10;&#10;Descrição gerada automaticamente">
            <a:extLst>
              <a:ext uri="{FF2B5EF4-FFF2-40B4-BE49-F238E27FC236}">
                <a16:creationId xmlns:a16="http://schemas.microsoft.com/office/drawing/2014/main" id="{49412BE8-899E-4FE0-9A2F-1F9956366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43" y="2651999"/>
            <a:ext cx="2307196" cy="1703067"/>
          </a:xfrm>
          <a:prstGeom prst="rect">
            <a:avLst/>
          </a:prstGeom>
        </p:spPr>
      </p:pic>
      <p:pic>
        <p:nvPicPr>
          <p:cNvPr id="14" name="Imagem 13" descr="Uma imagem com capacete&#10;&#10;Descrição gerada automaticamente">
            <a:extLst>
              <a:ext uri="{FF2B5EF4-FFF2-40B4-BE49-F238E27FC236}">
                <a16:creationId xmlns:a16="http://schemas.microsoft.com/office/drawing/2014/main" id="{CB6E4930-8070-4A8F-BB55-2E6C2DC49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356" y="2665413"/>
            <a:ext cx="2205477" cy="1852384"/>
          </a:xfrm>
          <a:prstGeom prst="rect">
            <a:avLst/>
          </a:prstGeom>
        </p:spPr>
      </p:pic>
      <p:cxnSp>
        <p:nvCxnSpPr>
          <p:cNvPr id="23" name="Conexão reta 22">
            <a:extLst>
              <a:ext uri="{FF2B5EF4-FFF2-40B4-BE49-F238E27FC236}">
                <a16:creationId xmlns:a16="http://schemas.microsoft.com/office/drawing/2014/main" id="{23333F6B-EAA7-4903-875A-91FC6502B3EE}"/>
              </a:ext>
            </a:extLst>
          </p:cNvPr>
          <p:cNvCxnSpPr>
            <a:cxnSpLocks/>
          </p:cNvCxnSpPr>
          <p:nvPr/>
        </p:nvCxnSpPr>
        <p:spPr>
          <a:xfrm>
            <a:off x="3627933" y="2254471"/>
            <a:ext cx="0" cy="2349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exão reta 24">
            <a:extLst>
              <a:ext uri="{FF2B5EF4-FFF2-40B4-BE49-F238E27FC236}">
                <a16:creationId xmlns:a16="http://schemas.microsoft.com/office/drawing/2014/main" id="{93FD7CB5-2D5E-47CE-A42F-ED09513AEE67}"/>
              </a:ext>
            </a:extLst>
          </p:cNvPr>
          <p:cNvCxnSpPr>
            <a:cxnSpLocks/>
          </p:cNvCxnSpPr>
          <p:nvPr/>
        </p:nvCxnSpPr>
        <p:spPr>
          <a:xfrm>
            <a:off x="8076288" y="2231518"/>
            <a:ext cx="0" cy="2349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7842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6610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Introdução a materiais 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Estruturas Aeroespaciais</a:t>
            </a:r>
            <a:endParaRPr lang="pt-PT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CF65B68-FF08-404F-A145-4DBF8096D036}"/>
              </a:ext>
            </a:extLst>
          </p:cNvPr>
          <p:cNvSpPr txBox="1"/>
          <p:nvPr/>
        </p:nvSpPr>
        <p:spPr>
          <a:xfrm>
            <a:off x="424207" y="1453293"/>
            <a:ext cx="60580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latin typeface="Arial"/>
                <a:cs typeface="Arial"/>
              </a:rPr>
              <a:t>Materiais avançados:</a:t>
            </a:r>
          </a:p>
          <a:p>
            <a:r>
              <a:rPr lang="pt-PT">
                <a:latin typeface="Arial"/>
                <a:cs typeface="Arial"/>
              </a:rPr>
              <a:t>usados em aplicações de elevada tecnologia (</a:t>
            </a:r>
            <a:r>
              <a:rPr lang="pt-PT" err="1">
                <a:latin typeface="Arial"/>
                <a:cs typeface="Arial"/>
              </a:rPr>
              <a:t>higth</a:t>
            </a:r>
            <a:r>
              <a:rPr lang="pt-PT">
                <a:latin typeface="Arial"/>
                <a:cs typeface="Arial"/>
              </a:rPr>
              <a:t> </a:t>
            </a:r>
            <a:r>
              <a:rPr lang="pt-PT" err="1">
                <a:latin typeface="Arial"/>
                <a:cs typeface="Arial"/>
              </a:rPr>
              <a:t>tech</a:t>
            </a:r>
            <a:r>
              <a:rPr lang="pt-PT">
                <a:latin typeface="Arial"/>
                <a:cs typeface="Arial"/>
              </a:rPr>
              <a:t>)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9F2AC44-1A06-48CF-8A26-2A026847F720}"/>
              </a:ext>
            </a:extLst>
          </p:cNvPr>
          <p:cNvSpPr txBox="1"/>
          <p:nvPr/>
        </p:nvSpPr>
        <p:spPr>
          <a:xfrm>
            <a:off x="1071723" y="2237293"/>
            <a:ext cx="1851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Semicondutores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7283540-E9C4-4E02-A1FB-02D54A165DF7}"/>
              </a:ext>
            </a:extLst>
          </p:cNvPr>
          <p:cNvSpPr txBox="1"/>
          <p:nvPr/>
        </p:nvSpPr>
        <p:spPr>
          <a:xfrm>
            <a:off x="5025612" y="2296682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Biomateriais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D01DA8A-D20E-442D-B01B-BEDA2C841DDA}"/>
              </a:ext>
            </a:extLst>
          </p:cNvPr>
          <p:cNvSpPr txBox="1"/>
          <p:nvPr/>
        </p:nvSpPr>
        <p:spPr>
          <a:xfrm>
            <a:off x="8752356" y="2259059"/>
            <a:ext cx="2403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Materiais Self-</a:t>
            </a:r>
            <a:r>
              <a:rPr lang="pt-PT" err="1">
                <a:latin typeface="Arial" panose="020B0604020202020204" pitchFamily="34" charset="0"/>
                <a:cs typeface="Arial" panose="020B0604020202020204" pitchFamily="34" charset="0"/>
              </a:rPr>
              <a:t>healing</a:t>
            </a:r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9063969-0DC4-4C7D-9BAF-50A83FA529F5}"/>
              </a:ext>
            </a:extLst>
          </p:cNvPr>
          <p:cNvSpPr txBox="1"/>
          <p:nvPr/>
        </p:nvSpPr>
        <p:spPr>
          <a:xfrm>
            <a:off x="838200" y="2756862"/>
            <a:ext cx="27816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Materiais que apresentam propriedades elétricas intermedias entre condutores e não condutores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F0F7E86-50DB-4BC2-A0F9-007590E95489}"/>
              </a:ext>
            </a:extLst>
          </p:cNvPr>
          <p:cNvSpPr txBox="1"/>
          <p:nvPr/>
        </p:nvSpPr>
        <p:spPr>
          <a:xfrm>
            <a:off x="4837522" y="2725661"/>
            <a:ext cx="25169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Materiais usados em componentes implantados no corpo humano para reconstrução ou substituição de partes danificadas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1293802-431D-4E4E-A769-A7A6DBACD950}"/>
              </a:ext>
            </a:extLst>
          </p:cNvPr>
          <p:cNvSpPr txBox="1"/>
          <p:nvPr/>
        </p:nvSpPr>
        <p:spPr>
          <a:xfrm>
            <a:off x="8605707" y="2756862"/>
            <a:ext cx="27480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Materiais inteligentes com capacidade de responder a mudanças no ambiente circundante de forma pré-determinada</a:t>
            </a:r>
          </a:p>
        </p:txBody>
      </p:sp>
      <p:cxnSp>
        <p:nvCxnSpPr>
          <p:cNvPr id="14" name="Conexão reta 13">
            <a:extLst>
              <a:ext uri="{FF2B5EF4-FFF2-40B4-BE49-F238E27FC236}">
                <a16:creationId xmlns:a16="http://schemas.microsoft.com/office/drawing/2014/main" id="{4A17BB7E-EAC8-4DB5-9EAB-BF209215A512}"/>
              </a:ext>
            </a:extLst>
          </p:cNvPr>
          <p:cNvCxnSpPr>
            <a:cxnSpLocks/>
          </p:cNvCxnSpPr>
          <p:nvPr/>
        </p:nvCxnSpPr>
        <p:spPr>
          <a:xfrm>
            <a:off x="3848593" y="2407929"/>
            <a:ext cx="0" cy="2349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D741036C-069B-4D5B-ACCC-7C872ECC5225}"/>
              </a:ext>
            </a:extLst>
          </p:cNvPr>
          <p:cNvCxnSpPr>
            <a:cxnSpLocks/>
          </p:cNvCxnSpPr>
          <p:nvPr/>
        </p:nvCxnSpPr>
        <p:spPr>
          <a:xfrm>
            <a:off x="7941140" y="2407929"/>
            <a:ext cx="0" cy="2349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3137D180-3233-43DA-99D0-54769BC41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59" y="4733368"/>
            <a:ext cx="2289913" cy="1506376"/>
          </a:xfrm>
          <a:prstGeom prst="rect">
            <a:avLst/>
          </a:prstGeom>
        </p:spPr>
      </p:pic>
      <p:pic>
        <p:nvPicPr>
          <p:cNvPr id="19" name="Imagem 18" descr="Uma imagem com texto&#10;&#10;Descrição gerada automaticamente">
            <a:extLst>
              <a:ext uri="{FF2B5EF4-FFF2-40B4-BE49-F238E27FC236}">
                <a16:creationId xmlns:a16="http://schemas.microsoft.com/office/drawing/2014/main" id="{407BA310-B684-4205-9332-E4BCA83E3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49" y="4871471"/>
            <a:ext cx="2615374" cy="1467861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CB5D152-A10A-41C1-A7E9-3A8B255CC8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800" y="4757194"/>
            <a:ext cx="1874330" cy="173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38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6610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Materiais no espaço   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6DD2BF-4895-4178-BE7A-C5894B2252E1}"/>
              </a:ext>
            </a:extLst>
          </p:cNvPr>
          <p:cNvSpPr txBox="1"/>
          <p:nvPr/>
        </p:nvSpPr>
        <p:spPr>
          <a:xfrm>
            <a:off x="659876" y="1626227"/>
            <a:ext cx="5188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>
                <a:latin typeface="Arial" panose="020B0604020202020204" pitchFamily="34" charset="0"/>
                <a:cs typeface="Arial" panose="020B0604020202020204" pitchFamily="34" charset="0"/>
              </a:rPr>
              <a:t>Condições a suportar no espaço: 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AB59EE7-DAAF-4C00-8B79-C2810F742EF5}"/>
              </a:ext>
            </a:extLst>
          </p:cNvPr>
          <p:cNvSpPr txBox="1"/>
          <p:nvPr/>
        </p:nvSpPr>
        <p:spPr>
          <a:xfrm>
            <a:off x="659877" y="2309558"/>
            <a:ext cx="8772466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latin typeface="Arial" panose="020B0604020202020204" pitchFamily="34" charset="0"/>
                <a:cs typeface="Arial" panose="020B0604020202020204" pitchFamily="34" charset="0"/>
              </a:rPr>
              <a:t>Temperatura -</a:t>
            </a:r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 os materiais no espaço vão estar expostos a temperaturas extremas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                         tendo de manter estabilidade dimensional </a:t>
            </a:r>
          </a:p>
          <a:p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>
                <a:latin typeface="Arial" panose="020B0604020202020204" pitchFamily="34" charset="0"/>
                <a:cs typeface="Arial" panose="020B0604020202020204" pitchFamily="34" charset="0"/>
              </a:rPr>
              <a:t>Gravidade-</a:t>
            </a:r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 o corpo tem de apresentar elevada resistência mecânica,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                    no lançamento pode ser sujeito ate 3 vezes a forca da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                    gravidade e no espaço terá de manter a funcionalidade 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                    em microgravidade</a:t>
            </a:r>
          </a:p>
          <a:p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>
                <a:latin typeface="Arial" panose="020B0604020202020204" pitchFamily="34" charset="0"/>
                <a:cs typeface="Arial" panose="020B0604020202020204" pitchFamily="34" charset="0"/>
              </a:rPr>
              <a:t>Radiação- </a:t>
            </a:r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Os corpos vão estar expostos a radiação cósmica 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                    (picos de radiação durante tempestades solares)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F8718923-19CD-4481-BF5A-5B2D45DD2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17" y="2160261"/>
            <a:ext cx="1866178" cy="1501283"/>
          </a:xfrm>
          <a:prstGeom prst="rect">
            <a:avLst/>
          </a:prstGeom>
        </p:spPr>
      </p:pic>
      <p:pic>
        <p:nvPicPr>
          <p:cNvPr id="1028" name="Picture 4" descr="Rockets and rocket launches information and facts">
            <a:extLst>
              <a:ext uri="{FF2B5EF4-FFF2-40B4-BE49-F238E27FC236}">
                <a16:creationId xmlns:a16="http://schemas.microsoft.com/office/drawing/2014/main" id="{99B40A63-7108-4F6C-9DDD-F17ECC7B7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7022" y="3281110"/>
            <a:ext cx="1718706" cy="171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l: 8 perguntas e respostas para entender o que é a estrela - Revista  Galileu | Espaço">
            <a:extLst>
              <a:ext uri="{FF2B5EF4-FFF2-40B4-BE49-F238E27FC236}">
                <a16:creationId xmlns:a16="http://schemas.microsoft.com/office/drawing/2014/main" id="{A4305E38-1BB1-4024-9674-C95EDC34A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468" y="4500486"/>
            <a:ext cx="1866178" cy="18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4B6CF98-3B2C-4DAF-8A7B-66ECC0BBD1AB}"/>
              </a:ext>
            </a:extLst>
          </p:cNvPr>
          <p:cNvSpPr txBox="1"/>
          <p:nvPr/>
        </p:nvSpPr>
        <p:spPr>
          <a:xfrm>
            <a:off x="4309783" y="6494929"/>
            <a:ext cx="357243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>
                <a:solidFill>
                  <a:srgbClr val="FFFFFF"/>
                </a:solidFill>
                <a:latin typeface="Calibri Light"/>
              </a:rPr>
              <a:t>Estruturas Aeroespaciais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3094219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6610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Materiais no espaço  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Estruturas Aeroespaciais</a:t>
            </a:r>
            <a:endParaRPr lang="pt-PT" sz="2400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26DD2BF-4895-4178-BE7A-C5894B2252E1}"/>
              </a:ext>
            </a:extLst>
          </p:cNvPr>
          <p:cNvSpPr txBox="1"/>
          <p:nvPr/>
        </p:nvSpPr>
        <p:spPr>
          <a:xfrm>
            <a:off x="659877" y="1626227"/>
            <a:ext cx="501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>
                <a:latin typeface="Arial" panose="020B0604020202020204" pitchFamily="34" charset="0"/>
                <a:cs typeface="Arial" panose="020B0604020202020204" pitchFamily="34" charset="0"/>
              </a:rPr>
              <a:t>Condições a suportar no espaço: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9272D68-1EDB-4152-B75E-3823367F3A67}"/>
              </a:ext>
            </a:extLst>
          </p:cNvPr>
          <p:cNvSpPr txBox="1"/>
          <p:nvPr/>
        </p:nvSpPr>
        <p:spPr>
          <a:xfrm>
            <a:off x="572990" y="2516328"/>
            <a:ext cx="89707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>
                <a:latin typeface="Arial" panose="020B0604020202020204" pitchFamily="34" charset="0"/>
                <a:cs typeface="Arial" panose="020B0604020202020204" pitchFamily="34" charset="0"/>
              </a:rPr>
              <a:t>Pressão - </a:t>
            </a:r>
            <a:r>
              <a:rPr lang="pt-PT" sz="2000">
                <a:latin typeface="Arial" panose="020B0604020202020204" pitchFamily="34" charset="0"/>
                <a:cs typeface="Arial" panose="020B0604020202020204" pitchFamily="34" charset="0"/>
              </a:rPr>
              <a:t>aguentar pressão dentro de cabines </a:t>
            </a:r>
          </a:p>
          <a:p>
            <a:endParaRPr lang="pt-PT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000" b="1">
                <a:latin typeface="Arial" panose="020B0604020202020204" pitchFamily="34" charset="0"/>
                <a:cs typeface="Arial" panose="020B0604020202020204" pitchFamily="34" charset="0"/>
              </a:rPr>
              <a:t>Impactos - </a:t>
            </a:r>
            <a:r>
              <a:rPr lang="pt-PT" sz="2000">
                <a:latin typeface="Arial" panose="020B0604020202020204" pitchFamily="34" charset="0"/>
                <a:cs typeface="Arial" panose="020B0604020202020204" pitchFamily="34" charset="0"/>
              </a:rPr>
              <a:t>aguentar impactos de projeteis (</a:t>
            </a:r>
            <a:r>
              <a:rPr lang="pt-PT" sz="2000" err="1">
                <a:latin typeface="Arial" panose="020B0604020202020204" pitchFamily="34" charset="0"/>
                <a:cs typeface="Arial" panose="020B0604020202020204" pitchFamily="34" charset="0"/>
              </a:rPr>
              <a:t>ex</a:t>
            </a:r>
            <a:r>
              <a:rPr lang="pt-PT" sz="2000">
                <a:latin typeface="Arial" panose="020B0604020202020204" pitchFamily="34" charset="0"/>
                <a:cs typeface="Arial" panose="020B0604020202020204" pitchFamily="34" charset="0"/>
              </a:rPr>
              <a:t>: lixo espacial, meteoroides,…)</a:t>
            </a:r>
          </a:p>
          <a:p>
            <a:endParaRPr lang="pt-PT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2000" b="1">
                <a:latin typeface="Arial" panose="020B0604020202020204" pitchFamily="34" charset="0"/>
                <a:cs typeface="Arial" panose="020B0604020202020204" pitchFamily="34" charset="0"/>
              </a:rPr>
              <a:t>Vibrações - </a:t>
            </a:r>
            <a:r>
              <a:rPr lang="pt-PT" sz="2000">
                <a:latin typeface="Arial" panose="020B0604020202020204" pitchFamily="34" charset="0"/>
                <a:cs typeface="Arial" panose="020B0604020202020204" pitchFamily="34" charset="0"/>
              </a:rPr>
              <a:t>durante o lançamento e imediatamente a seguir </a:t>
            </a:r>
          </a:p>
        </p:txBody>
      </p:sp>
      <p:pic>
        <p:nvPicPr>
          <p:cNvPr id="2050" name="Picture 2" descr="Perigo: Lixo Espacial! - Ciclo Orgânico">
            <a:extLst>
              <a:ext uri="{FF2B5EF4-FFF2-40B4-BE49-F238E27FC236}">
                <a16:creationId xmlns:a16="http://schemas.microsoft.com/office/drawing/2014/main" id="{9F6C92CA-9550-4921-A8F1-0F970FE9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964" y="2898341"/>
            <a:ext cx="2779830" cy="155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China lança o primeiro foguetão com recurso a plataforma móvel | TVI24">
            <a:extLst>
              <a:ext uri="{FF2B5EF4-FFF2-40B4-BE49-F238E27FC236}">
                <a16:creationId xmlns:a16="http://schemas.microsoft.com/office/drawing/2014/main" id="{B1BB7387-78B3-4A1B-B059-2C9AE0633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3584" y="4668342"/>
            <a:ext cx="2504176" cy="140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42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6610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81669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Corrosão   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Estruturas Aeroespaciais</a:t>
            </a:r>
            <a:endParaRPr lang="pt-PT">
              <a:cs typeface="Calibri Light" panose="020F030202020403020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EFE4E50-2C76-4351-83B1-B5BDD83564C9}"/>
              </a:ext>
            </a:extLst>
          </p:cNvPr>
          <p:cNvSpPr txBox="1"/>
          <p:nvPr/>
        </p:nvSpPr>
        <p:spPr>
          <a:xfrm>
            <a:off x="395926" y="1733206"/>
            <a:ext cx="8558293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400" b="1">
                <a:latin typeface="Arial"/>
                <a:cs typeface="Arial"/>
              </a:rPr>
              <a:t>Definição de Corrosão:</a:t>
            </a:r>
          </a:p>
          <a:p>
            <a:endParaRPr lang="pt-PT"/>
          </a:p>
          <a:p>
            <a:r>
              <a:rPr lang="pt-PT">
                <a:latin typeface="Arial"/>
                <a:cs typeface="Arial"/>
              </a:rPr>
              <a:t>Corrosão e  um processo espontâneo resultante da interação </a:t>
            </a:r>
            <a:r>
              <a:rPr lang="pt-PT" err="1">
                <a:latin typeface="Arial"/>
                <a:cs typeface="Arial"/>
              </a:rPr>
              <a:t>eletro-química</a:t>
            </a:r>
            <a:r>
              <a:rPr lang="pt-PT">
                <a:latin typeface="Arial"/>
                <a:cs typeface="Arial"/>
              </a:rPr>
              <a:t> de um objeto e do ambiente.</a:t>
            </a:r>
          </a:p>
          <a:p>
            <a:r>
              <a:rPr lang="pt-PT">
                <a:latin typeface="Arial"/>
                <a:cs typeface="Arial"/>
              </a:rPr>
              <a:t>Que resulta na em mudanças nas propriedades do metal, que muitas vezes pode levar ao comprometimento da função do metal ou do ambiente </a:t>
            </a:r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PT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FEBB46-32B7-473F-ADCC-64DF3CB3BBB4}"/>
              </a:ext>
            </a:extLst>
          </p:cNvPr>
          <p:cNvSpPr txBox="1"/>
          <p:nvPr/>
        </p:nvSpPr>
        <p:spPr>
          <a:xfrm>
            <a:off x="621473" y="4066314"/>
            <a:ext cx="6102953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>
                <a:latin typeface="Arial"/>
                <a:cs typeface="Arial"/>
              </a:rPr>
              <a:t>Medidas a tomar para prevenir e controlar a corrosão</a:t>
            </a:r>
            <a:r>
              <a:rPr lang="pt-PT" sz="2000">
                <a:latin typeface="Arial"/>
                <a:cs typeface="Arial"/>
              </a:rPr>
              <a:t>:</a:t>
            </a:r>
          </a:p>
          <a:p>
            <a:endParaRPr lang="pt-PT">
              <a:latin typeface="Arial"/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Arial"/>
                <a:cs typeface="Arial"/>
              </a:rPr>
              <a:t>Nano e </a:t>
            </a:r>
            <a:r>
              <a:rPr lang="pt-PT" err="1">
                <a:latin typeface="Arial"/>
                <a:cs typeface="Arial"/>
              </a:rPr>
              <a:t>micro-reservatórios</a:t>
            </a:r>
            <a:r>
              <a:rPr lang="pt-PT">
                <a:latin typeface="Arial"/>
                <a:cs typeface="Arial"/>
              </a:rPr>
              <a:t> de inibidores de corrosão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Arial"/>
                <a:cs typeface="Arial"/>
              </a:rPr>
              <a:t>Revestimentos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Arial"/>
                <a:cs typeface="Arial"/>
              </a:rPr>
              <a:t>Alteração do ambiente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>
                <a:latin typeface="Arial"/>
                <a:cs typeface="Arial"/>
              </a:rPr>
              <a:t>Tintas </a:t>
            </a:r>
          </a:p>
        </p:txBody>
      </p:sp>
      <p:pic>
        <p:nvPicPr>
          <p:cNvPr id="6146" name="Picture 2" descr="As Tintas na Proteção Anticorrosiva | Fórum da Construção">
            <a:extLst>
              <a:ext uri="{FF2B5EF4-FFF2-40B4-BE49-F238E27FC236}">
                <a16:creationId xmlns:a16="http://schemas.microsoft.com/office/drawing/2014/main" id="{F86FB5F3-E35C-44BF-9ED7-5B0E2F234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186" y="4331358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291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2713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Evolução para o 5G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1D90E1-8A0A-418A-8C43-DD75FCC6D7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PT">
              <a:cs typeface="Calibri" panose="020F0502020204030204"/>
            </a:endParaRPr>
          </a:p>
        </p:txBody>
      </p:sp>
      <p:pic>
        <p:nvPicPr>
          <p:cNvPr id="1028" name="Picture 4" descr="Qual a diferença entre 3G, 3.5G, 4G LTE, 4G+, 4.5G e 5G? Veja a atual  cobertura das redes no Brasil">
            <a:extLst>
              <a:ext uri="{FF2B5EF4-FFF2-40B4-BE49-F238E27FC236}">
                <a16:creationId xmlns:a16="http://schemas.microsoft.com/office/drawing/2014/main" id="{45D4F712-6D44-4759-BDE2-E9579FEC4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97" y="1824310"/>
            <a:ext cx="6334042" cy="3800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6EBC206-334A-4557-A1A5-ABE82599BA71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>
                <a:solidFill>
                  <a:schemeClr val="bg1"/>
                </a:solidFill>
              </a:rPr>
              <a:t>SATÉLITES DE TELECOMUNICAÇÕES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C5832-2006-4A86-B499-D990FE541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117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2A398-4901-4F9A-83C4-C0CBFD7BD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15866" y="6721693"/>
            <a:ext cx="4114800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899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6610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Corrosão    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B7A0C43-68B6-4BA0-9602-EC80FD85E3C5}"/>
              </a:ext>
            </a:extLst>
          </p:cNvPr>
          <p:cNvSpPr txBox="1"/>
          <p:nvPr/>
        </p:nvSpPr>
        <p:spPr>
          <a:xfrm>
            <a:off x="675673" y="1557232"/>
            <a:ext cx="572464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latin typeface="Arial" panose="020B0604020202020204" pitchFamily="34" charset="0"/>
                <a:cs typeface="Arial" panose="020B0604020202020204" pitchFamily="34" charset="0"/>
              </a:rPr>
              <a:t>Razões para estudar a corrosão:</a:t>
            </a:r>
          </a:p>
          <a:p>
            <a:endParaRPr lang="pt-PT"/>
          </a:p>
          <a:p>
            <a:r>
              <a:rPr lang="pt-PT" b="1">
                <a:latin typeface="Arial" panose="020B0604020202020204" pitchFamily="34" charset="0"/>
                <a:cs typeface="Arial" panose="020B0604020202020204" pitchFamily="34" charset="0"/>
              </a:rPr>
              <a:t>Redução de gastos: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Substituição de matérias e equipamentos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Perda de produção ou eficiência 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Uso desproporcionado de medidas anticorrosivas</a:t>
            </a:r>
          </a:p>
          <a:p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>
                <a:latin typeface="Arial" panose="020B0604020202020204" pitchFamily="34" charset="0"/>
                <a:cs typeface="Arial" panose="020B0604020202020204" pitchFamily="34" charset="0"/>
              </a:rPr>
              <a:t>Segurança: 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Prevenção da perda de vidas humanas ou ferimentos 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Devido as falhas do material</a:t>
            </a:r>
          </a:p>
          <a:p>
            <a:endParaRPr lang="pt-PT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b="1">
                <a:latin typeface="Arial" panose="020B0604020202020204" pitchFamily="34" charset="0"/>
                <a:cs typeface="Arial" panose="020B0604020202020204" pitchFamily="34" charset="0"/>
              </a:rPr>
              <a:t>Poupança de materiais: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Evitar gastos desnecessários em minério, energia 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e mão de obra</a:t>
            </a:r>
          </a:p>
          <a:p>
            <a:endParaRPr lang="pt-PT"/>
          </a:p>
        </p:txBody>
      </p:sp>
      <p:pic>
        <p:nvPicPr>
          <p:cNvPr id="6" name="Imagem 5" descr="Uma imagem com relva, árvore, exterior, planta&#10;&#10;Descrição gerada automaticamente">
            <a:extLst>
              <a:ext uri="{FF2B5EF4-FFF2-40B4-BE49-F238E27FC236}">
                <a16:creationId xmlns:a16="http://schemas.microsoft.com/office/drawing/2014/main" id="{BB405F16-50B8-48AC-967A-53B326CC89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990" y="2629565"/>
            <a:ext cx="2182714" cy="1475273"/>
          </a:xfrm>
          <a:prstGeom prst="rect">
            <a:avLst/>
          </a:prstGeom>
        </p:spPr>
      </p:pic>
      <p:pic>
        <p:nvPicPr>
          <p:cNvPr id="11" name="Imagem 10" descr="Uma imagem com água, exterior, embarcação, navio&#10;&#10;Descrição gerada automaticamente">
            <a:extLst>
              <a:ext uri="{FF2B5EF4-FFF2-40B4-BE49-F238E27FC236}">
                <a16:creationId xmlns:a16="http://schemas.microsoft.com/office/drawing/2014/main" id="{E324499C-1432-4CF4-BB20-A936BDAD3F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337" y="3839743"/>
            <a:ext cx="2557079" cy="170804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85AF00C-A0E2-4554-A976-16413A7C5EE2}"/>
              </a:ext>
            </a:extLst>
          </p:cNvPr>
          <p:cNvSpPr txBox="1"/>
          <p:nvPr/>
        </p:nvSpPr>
        <p:spPr>
          <a:xfrm>
            <a:off x="4354606" y="6506136"/>
            <a:ext cx="348278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PT" sz="2400">
                <a:solidFill>
                  <a:srgbClr val="FFFFFF"/>
                </a:solidFill>
                <a:latin typeface="Calibri Light"/>
              </a:rPr>
              <a:t>Estruturas Aeroespaciais</a:t>
            </a:r>
            <a:endParaRPr lang="pt-PT" sz="2400"/>
          </a:p>
        </p:txBody>
      </p:sp>
    </p:spTree>
    <p:extLst>
      <p:ext uri="{BB962C8B-B14F-4D97-AF65-F5344CB8AC3E}">
        <p14:creationId xmlns:p14="http://schemas.microsoft.com/office/powerpoint/2010/main" val="15864775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6610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Propriedades mecânicas   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Estruturas Aeroespaciais</a:t>
            </a:r>
            <a:endParaRPr lang="pt-PT">
              <a:solidFill>
                <a:schemeClr val="bg1"/>
              </a:solidFill>
              <a:cs typeface="Calibri Light" panose="020F0302020204030204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7CA1B96-FFA0-4F3A-A2FC-F93C648E0573}"/>
              </a:ext>
            </a:extLst>
          </p:cNvPr>
          <p:cNvSpPr txBox="1"/>
          <p:nvPr/>
        </p:nvSpPr>
        <p:spPr>
          <a:xfrm>
            <a:off x="1072299" y="1630611"/>
            <a:ext cx="894347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b="1">
                <a:latin typeface="Arial" panose="020B0604020202020204" pitchFamily="34" charset="0"/>
                <a:cs typeface="Arial" panose="020B0604020202020204" pitchFamily="34" charset="0"/>
              </a:rPr>
              <a:t>Forcas e deformações:</a:t>
            </a:r>
            <a:r>
              <a:rPr lang="pt-PT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pt-PT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/>
              <a:t> </a:t>
            </a:r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Os materiais estão geralmente sujeitos a forças ou cargas 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As propriedades mecânicas dos materiais refletem a relação entre a sua deformação </a:t>
            </a:r>
          </a:p>
          <a:p>
            <a:r>
              <a:rPr lang="pt-PT">
                <a:latin typeface="Arial" panose="020B0604020202020204" pitchFamily="34" charset="0"/>
                <a:cs typeface="Arial" panose="020B0604020202020204" pitchFamily="34" charset="0"/>
              </a:rPr>
              <a:t>A uma forca aplicada 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7E5279D-584D-4FA1-A593-FFE4BB88372D}"/>
              </a:ext>
            </a:extLst>
          </p:cNvPr>
          <p:cNvSpPr txBox="1"/>
          <p:nvPr/>
        </p:nvSpPr>
        <p:spPr>
          <a:xfrm>
            <a:off x="1072299" y="3429000"/>
            <a:ext cx="9673210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b="1">
                <a:latin typeface="Arial" panose="020B0604020202020204" pitchFamily="34" charset="0"/>
                <a:cs typeface="Arial" panose="020B0604020202020204" pitchFamily="34" charset="0"/>
              </a:rPr>
              <a:t>Tipos de forças:</a:t>
            </a:r>
          </a:p>
          <a:p>
            <a:endParaRPr lang="pt-PT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1600">
                <a:latin typeface="Arial"/>
                <a:cs typeface="Arial"/>
              </a:rPr>
              <a:t>Força de tração              Força de compressão                 Força de corte                Força de torção      </a:t>
            </a:r>
            <a:endParaRPr lang="pt-P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8667645-AAD9-4EAC-B417-C3FA227DA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0167" y="4455990"/>
            <a:ext cx="1348857" cy="169940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0F2388E-82C7-4AD2-B11C-BC01A4228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137" y="4472032"/>
            <a:ext cx="1447925" cy="153175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81D1E1C-3A6F-4A6B-90A6-862A857473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243" y="4470724"/>
            <a:ext cx="1051651" cy="1691787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53AF88A4-333F-4519-8B32-B4DEB16E4F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965" y="4456393"/>
            <a:ext cx="1120237" cy="1912786"/>
          </a:xfrm>
          <a:prstGeom prst="rect">
            <a:avLst/>
          </a:prstGeom>
        </p:spPr>
      </p:pic>
      <p:cxnSp>
        <p:nvCxnSpPr>
          <p:cNvPr id="15" name="Conexão reta 14">
            <a:extLst>
              <a:ext uri="{FF2B5EF4-FFF2-40B4-BE49-F238E27FC236}">
                <a16:creationId xmlns:a16="http://schemas.microsoft.com/office/drawing/2014/main" id="{69180769-BCFC-4823-8097-8D37CB80AA48}"/>
              </a:ext>
            </a:extLst>
          </p:cNvPr>
          <p:cNvCxnSpPr>
            <a:cxnSpLocks/>
          </p:cNvCxnSpPr>
          <p:nvPr/>
        </p:nvCxnSpPr>
        <p:spPr>
          <a:xfrm>
            <a:off x="3015458" y="4020122"/>
            <a:ext cx="0" cy="2349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A4A0A5E9-0BF4-4728-A4BE-09378C541911}"/>
              </a:ext>
            </a:extLst>
          </p:cNvPr>
          <p:cNvCxnSpPr>
            <a:cxnSpLocks/>
          </p:cNvCxnSpPr>
          <p:nvPr/>
        </p:nvCxnSpPr>
        <p:spPr>
          <a:xfrm>
            <a:off x="5629261" y="4020122"/>
            <a:ext cx="0" cy="2349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Conexão reta 18">
            <a:extLst>
              <a:ext uri="{FF2B5EF4-FFF2-40B4-BE49-F238E27FC236}">
                <a16:creationId xmlns:a16="http://schemas.microsoft.com/office/drawing/2014/main" id="{56C53DFC-2CC0-49B0-8B48-63599BF0ED37}"/>
              </a:ext>
            </a:extLst>
          </p:cNvPr>
          <p:cNvCxnSpPr>
            <a:cxnSpLocks/>
          </p:cNvCxnSpPr>
          <p:nvPr/>
        </p:nvCxnSpPr>
        <p:spPr>
          <a:xfrm>
            <a:off x="8122295" y="4020122"/>
            <a:ext cx="0" cy="234905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44113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36610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Propriedades mecânicas   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  <a:ea typeface="+mj-lt"/>
                <a:cs typeface="+mj-lt"/>
              </a:rPr>
              <a:t>Estruturas Aeroespaciais</a:t>
            </a:r>
            <a:endParaRPr lang="pt-PT">
              <a:cs typeface="Calibri Light" panose="020F0302020204030204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0D50892-B88D-4ECE-A942-1EBA657131AC}"/>
              </a:ext>
            </a:extLst>
          </p:cNvPr>
          <p:cNvSpPr txBox="1"/>
          <p:nvPr/>
        </p:nvSpPr>
        <p:spPr>
          <a:xfrm>
            <a:off x="622170" y="1456267"/>
            <a:ext cx="7202078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400" b="1">
                <a:latin typeface="Arial"/>
                <a:cs typeface="Arial"/>
              </a:rPr>
              <a:t>Tipos</a:t>
            </a:r>
            <a:r>
              <a:rPr lang="pt-PT" sz="2400">
                <a:latin typeface="Arial"/>
                <a:cs typeface="Arial"/>
              </a:rPr>
              <a:t> </a:t>
            </a:r>
            <a:r>
              <a:rPr lang="pt-PT" sz="2400" b="1">
                <a:latin typeface="Arial"/>
                <a:cs typeface="Arial"/>
              </a:rPr>
              <a:t>de</a:t>
            </a:r>
            <a:r>
              <a:rPr lang="pt-PT" sz="2400">
                <a:latin typeface="Arial"/>
                <a:cs typeface="Arial"/>
              </a:rPr>
              <a:t> </a:t>
            </a:r>
            <a:r>
              <a:rPr lang="pt-PT" sz="2400" b="1">
                <a:latin typeface="Arial"/>
                <a:cs typeface="Arial"/>
              </a:rPr>
              <a:t>deformação</a:t>
            </a:r>
            <a:r>
              <a:rPr lang="pt-PT" sz="2400">
                <a:latin typeface="Arial"/>
                <a:cs typeface="Arial"/>
              </a:rPr>
              <a:t>:</a:t>
            </a:r>
          </a:p>
          <a:p>
            <a:endParaRPr lang="pt-PT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1600" b="1">
                <a:latin typeface="Arial"/>
                <a:cs typeface="Arial"/>
              </a:rPr>
              <a:t>Deformação elástica </a:t>
            </a:r>
            <a:r>
              <a:rPr lang="pt-PT" sz="1600">
                <a:latin typeface="Arial"/>
                <a:cs typeface="Arial"/>
              </a:rPr>
              <a:t>– significa que a deformação do material é reversível</a:t>
            </a:r>
          </a:p>
          <a:p>
            <a:endParaRPr lang="pt-PT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1600" b="1">
                <a:latin typeface="Arial"/>
                <a:cs typeface="Arial"/>
              </a:rPr>
              <a:t>Deformação plástica </a:t>
            </a:r>
            <a:r>
              <a:rPr lang="pt-PT" sz="1600">
                <a:latin typeface="Arial"/>
                <a:cs typeface="Arial"/>
              </a:rPr>
              <a:t>– significa que a deformação é irreversível </a:t>
            </a:r>
            <a:endParaRPr lang="pt-P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43118F4-2A5D-45AF-94CD-8471BB44A0BA}"/>
              </a:ext>
            </a:extLst>
          </p:cNvPr>
          <p:cNvSpPr txBox="1"/>
          <p:nvPr/>
        </p:nvSpPr>
        <p:spPr>
          <a:xfrm>
            <a:off x="622170" y="3790083"/>
            <a:ext cx="9200559" cy="206210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600" b="1">
                <a:latin typeface="Arial" panose="020B0604020202020204" pitchFamily="34" charset="0"/>
                <a:cs typeface="Arial" panose="020B0604020202020204" pitchFamily="34" charset="0"/>
              </a:rPr>
              <a:t>Tenacidade</a:t>
            </a:r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- energia necessária para fraturar uma unidade de volume de um material </a:t>
            </a:r>
          </a:p>
          <a:p>
            <a:endParaRPr lang="pt-PT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1600" b="1">
                <a:latin typeface="Arial" panose="020B0604020202020204" pitchFamily="34" charset="0"/>
                <a:cs typeface="Arial" panose="020B0604020202020204" pitchFamily="34" charset="0"/>
              </a:rPr>
              <a:t>Ductilidade</a:t>
            </a:r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 - deformação plástica na fratura </a:t>
            </a:r>
          </a:p>
          <a:p>
            <a:endParaRPr lang="pt-PT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1600" b="1">
                <a:latin typeface="Arial" panose="020B0604020202020204" pitchFamily="34" charset="0"/>
                <a:cs typeface="Arial" panose="020B0604020202020204" pitchFamily="34" charset="0"/>
              </a:rPr>
              <a:t>Elasticidade</a:t>
            </a:r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 - razão entre a tensão e deformação do material </a:t>
            </a:r>
          </a:p>
          <a:p>
            <a:endParaRPr lang="pt-PT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PT" sz="1600" b="1">
                <a:latin typeface="Arial" panose="020B0604020202020204" pitchFamily="34" charset="0"/>
                <a:cs typeface="Arial" panose="020B0604020202020204" pitchFamily="34" charset="0"/>
              </a:rPr>
              <a:t>densidade</a:t>
            </a:r>
            <a:r>
              <a:rPr lang="pt-PT" sz="1600">
                <a:latin typeface="Arial" panose="020B0604020202020204" pitchFamily="34" charset="0"/>
                <a:cs typeface="Arial" panose="020B0604020202020204" pitchFamily="34" charset="0"/>
              </a:rPr>
              <a:t> - quociente entre a massa de um objeto e o volume ocupado</a:t>
            </a:r>
          </a:p>
          <a:p>
            <a:endParaRPr lang="pt-PT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10B0647-1F7D-4A8B-AD10-B3E2AF869D4D}"/>
              </a:ext>
            </a:extLst>
          </p:cNvPr>
          <p:cNvSpPr txBox="1"/>
          <p:nvPr/>
        </p:nvSpPr>
        <p:spPr>
          <a:xfrm>
            <a:off x="622170" y="3396207"/>
            <a:ext cx="3345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000" b="1">
                <a:latin typeface="Arial" panose="020B0604020202020204" pitchFamily="34" charset="0"/>
                <a:cs typeface="Arial" panose="020B0604020202020204" pitchFamily="34" charset="0"/>
              </a:rPr>
              <a:t>Propriedades do material:</a:t>
            </a:r>
          </a:p>
        </p:txBody>
      </p:sp>
    </p:spTree>
    <p:extLst>
      <p:ext uri="{BB962C8B-B14F-4D97-AF65-F5344CB8AC3E}">
        <p14:creationId xmlns:p14="http://schemas.microsoft.com/office/powerpoint/2010/main" val="1608701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-67235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41" y="3155157"/>
            <a:ext cx="12196482" cy="1661739"/>
          </a:xfrm>
        </p:spPr>
        <p:txBody>
          <a:bodyPr>
            <a:normAutofit/>
          </a:bodyPr>
          <a:lstStyle/>
          <a:p>
            <a:pPr algn="ctr"/>
            <a:r>
              <a:rPr lang="pt-PT" sz="4800">
                <a:solidFill>
                  <a:srgbClr val="000000"/>
                </a:solidFill>
                <a:latin typeface="Arial"/>
                <a:cs typeface="Calibri Light"/>
              </a:rPr>
              <a:t>Obrigado!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pt-PT" sz="260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D50255C-F229-477E-80AD-152BE64B6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33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3742AA-C66D-44C6-A674-B5C2E6FAD859}"/>
              </a:ext>
            </a:extLst>
          </p:cNvPr>
          <p:cNvSpPr txBox="1"/>
          <p:nvPr/>
        </p:nvSpPr>
        <p:spPr>
          <a:xfrm>
            <a:off x="749892" y="1496869"/>
            <a:ext cx="10558634" cy="497438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indent="179705">
              <a:spcBef>
                <a:spcPts val="1000"/>
              </a:spcBef>
            </a:pPr>
            <a:endParaRPr lang="en-US" sz="20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7019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2713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Tipos de redes de satélites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1D90E1-8A0A-418A-8C43-DD75FCC6D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59088"/>
            <a:ext cx="5733516" cy="224217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GEO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(Geostationary Earth Orbit)</a:t>
            </a:r>
          </a:p>
          <a:p>
            <a:pPr>
              <a:lnSpc>
                <a:spcPct val="150000"/>
              </a:lnSpc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MEO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(Medium Earth Orbit)</a:t>
            </a:r>
          </a:p>
          <a:p>
            <a:pPr>
              <a:lnSpc>
                <a:spcPct val="150000"/>
              </a:lnSpc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LEO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 (Low Earth Orbit)</a:t>
            </a:r>
          </a:p>
          <a:p>
            <a:endParaRPr lang="pt-PT"/>
          </a:p>
        </p:txBody>
      </p:sp>
      <p:pic>
        <p:nvPicPr>
          <p:cNvPr id="2050" name="Picture 2" descr="GEO, MEO, and LEO - Via Satellite">
            <a:extLst>
              <a:ext uri="{FF2B5EF4-FFF2-40B4-BE49-F238E27FC236}">
                <a16:creationId xmlns:a16="http://schemas.microsoft.com/office/drawing/2014/main" id="{434DF781-E091-45C9-AA11-56C7B961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679" y="2527740"/>
            <a:ext cx="6197620" cy="2349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785857DB-9F0C-486A-B156-0DB71C94B3FE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>
                <a:solidFill>
                  <a:schemeClr val="bg1"/>
                </a:solidFill>
              </a:rPr>
              <a:t>SATÉLITES DE TELECOMUNICAÇÕES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4FAAD5-3EF5-400A-A2EA-1E22BCECB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7877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054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2713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Software-</a:t>
            </a:r>
            <a:r>
              <a:rPr lang="pt-PT" err="1">
                <a:solidFill>
                  <a:schemeClr val="bg1"/>
                </a:solidFill>
              </a:rPr>
              <a:t>Defined</a:t>
            </a:r>
            <a:r>
              <a:rPr lang="pt-PT">
                <a:solidFill>
                  <a:schemeClr val="bg1"/>
                </a:solidFill>
              </a:rPr>
              <a:t> Radio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1D90E1-8A0A-418A-8C43-DD75FCC6D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81216"/>
            <a:ext cx="4975479" cy="224217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179705">
              <a:lnSpc>
                <a:spcPct val="150000"/>
              </a:lnSpc>
              <a:buNone/>
            </a:pPr>
            <a:r>
              <a:rPr lang="pt-PT" sz="2000">
                <a:latin typeface="Arial"/>
                <a:cs typeface="Arial"/>
              </a:rPr>
              <a:t>Sistemas de comunicação de rádio implementados em software, através do uso de um computador. 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>
                <a:solidFill>
                  <a:schemeClr val="bg1"/>
                </a:solidFill>
              </a:rPr>
              <a:t>SATÉLITES DE TELECOMUNICAÇÕES</a:t>
            </a:r>
          </a:p>
        </p:txBody>
      </p:sp>
      <p:pic>
        <p:nvPicPr>
          <p:cNvPr id="3076" name="Picture 4" descr="Rtl Sdr Blog Software definido receptor de rádio com chip RTL2832u Adc |  Fruugo PT">
            <a:extLst>
              <a:ext uri="{FF2B5EF4-FFF2-40B4-BE49-F238E27FC236}">
                <a16:creationId xmlns:a16="http://schemas.microsoft.com/office/drawing/2014/main" id="{0DE6655F-8BEC-4FD2-9911-6088D7060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91207"/>
            <a:ext cx="2022283" cy="202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he Fundamentals of Software-Defined Radio | DigiKey">
            <a:extLst>
              <a:ext uri="{FF2B5EF4-FFF2-40B4-BE49-F238E27FC236}">
                <a16:creationId xmlns:a16="http://schemas.microsoft.com/office/drawing/2014/main" id="{FD4178EF-3765-493D-9533-19478E3FA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876" y="3409174"/>
            <a:ext cx="3775061" cy="220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9CB308-9251-4B9F-8F4C-80C6E116A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46299" y="653380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1156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2713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Modulação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B1D90E1-8A0A-418A-8C43-DD75FCC6D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7709"/>
            <a:ext cx="4975479" cy="2009186"/>
          </a:xfrm>
          <a:ln>
            <a:solidFill>
              <a:schemeClr val="tx2">
                <a:lumMod val="75000"/>
              </a:schemeClr>
            </a:solidFill>
          </a:ln>
        </p:spPr>
        <p:txBody>
          <a:bodyPr>
            <a:normAutofit/>
          </a:bodyPr>
          <a:lstStyle/>
          <a:p>
            <a:pPr marL="0" indent="180000">
              <a:lnSpc>
                <a:spcPct val="150000"/>
              </a:lnSpc>
              <a:buNone/>
            </a:pPr>
            <a:r>
              <a:rPr lang="pt-PT" sz="2000">
                <a:latin typeface="Arial" panose="020B0604020202020204" pitchFamily="34" charset="0"/>
                <a:cs typeface="Arial" panose="020B0604020202020204" pitchFamily="34" charset="0"/>
              </a:rPr>
              <a:t>Processo pelo qual são modificadas uma ou mais características de uma onda denominada portadora (</a:t>
            </a:r>
            <a:r>
              <a:rPr lang="pt-PT" sz="2000" i="1" err="1">
                <a:latin typeface="Arial" panose="020B0604020202020204" pitchFamily="34" charset="0"/>
                <a:cs typeface="Arial" panose="020B0604020202020204" pitchFamily="34" charset="0"/>
              </a:rPr>
              <a:t>carrier</a:t>
            </a:r>
            <a:r>
              <a:rPr lang="pt-PT" sz="2000">
                <a:latin typeface="Arial" panose="020B0604020202020204" pitchFamily="34" charset="0"/>
                <a:cs typeface="Arial" panose="020B0604020202020204" pitchFamily="34" charset="0"/>
              </a:rPr>
              <a:t>), segundo um sinal </a:t>
            </a:r>
            <a:r>
              <a:rPr lang="pt-PT" sz="2000" err="1">
                <a:latin typeface="Arial" panose="020B0604020202020204" pitchFamily="34" charset="0"/>
                <a:cs typeface="Arial" panose="020B0604020202020204" pitchFamily="34" charset="0"/>
              </a:rPr>
              <a:t>modulante</a:t>
            </a:r>
            <a:r>
              <a:rPr lang="pt-PT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>
                <a:solidFill>
                  <a:schemeClr val="bg1"/>
                </a:solidFill>
              </a:rPr>
              <a:t>SATÉLITES DE TELECOMUNICAÇÕES</a:t>
            </a:r>
          </a:p>
        </p:txBody>
      </p:sp>
      <p:sp>
        <p:nvSpPr>
          <p:cNvPr id="5" name="Seta: Entalhada Para a Direita 4">
            <a:extLst>
              <a:ext uri="{FF2B5EF4-FFF2-40B4-BE49-F238E27FC236}">
                <a16:creationId xmlns:a16="http://schemas.microsoft.com/office/drawing/2014/main" id="{D34E5F0C-E033-4EF0-A70E-8A82A0CDE6CF}"/>
              </a:ext>
            </a:extLst>
          </p:cNvPr>
          <p:cNvSpPr/>
          <p:nvPr/>
        </p:nvSpPr>
        <p:spPr>
          <a:xfrm>
            <a:off x="6096000" y="3364567"/>
            <a:ext cx="1039738" cy="683664"/>
          </a:xfrm>
          <a:prstGeom prst="notchedRight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Marcador de Posição de Conteúdo 2">
            <a:extLst>
              <a:ext uri="{FF2B5EF4-FFF2-40B4-BE49-F238E27FC236}">
                <a16:creationId xmlns:a16="http://schemas.microsoft.com/office/drawing/2014/main" id="{E12987C3-3A8D-4778-B7E3-DCE85A9D51BD}"/>
              </a:ext>
            </a:extLst>
          </p:cNvPr>
          <p:cNvSpPr txBox="1">
            <a:spLocks/>
          </p:cNvSpPr>
          <p:nvPr/>
        </p:nvSpPr>
        <p:spPr>
          <a:xfrm>
            <a:off x="7483522" y="2697709"/>
            <a:ext cx="4360693" cy="2009186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pt-PT" sz="2000">
                <a:latin typeface="Arial"/>
                <a:cs typeface="Arial"/>
              </a:rPr>
              <a:t>Deslocar o espectro do sinal a transmitir;</a:t>
            </a:r>
          </a:p>
          <a:p>
            <a:pPr>
              <a:lnSpc>
                <a:spcPct val="150000"/>
              </a:lnSpc>
            </a:pPr>
            <a:r>
              <a:rPr lang="pt-PT" sz="2000">
                <a:latin typeface="Arial"/>
                <a:cs typeface="Arial"/>
              </a:rPr>
              <a:t>Tornar o sistema de transmissão mais robusto </a:t>
            </a:r>
            <a:endParaRPr lang="pt-PT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pt-PT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3C144-FFAD-427E-AF4E-E293FB60B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117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50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Modulação – Transmissão analógica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>
                <a:solidFill>
                  <a:schemeClr val="bg1"/>
                </a:solidFill>
              </a:rPr>
              <a:t>SATÉLITES DE TELECOMUNICAÇÕES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64A4DDEA-D7D8-4809-8C79-F5560D7E27A8}"/>
              </a:ext>
            </a:extLst>
          </p:cNvPr>
          <p:cNvSpPr txBox="1">
            <a:spLocks/>
          </p:cNvSpPr>
          <p:nvPr/>
        </p:nvSpPr>
        <p:spPr>
          <a:xfrm>
            <a:off x="1368979" y="1897230"/>
            <a:ext cx="4126907" cy="605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AM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– Amplitude Modulation</a:t>
            </a:r>
            <a:endParaRPr lang="pt-PT"/>
          </a:p>
        </p:txBody>
      </p:sp>
      <p:sp>
        <p:nvSpPr>
          <p:cNvPr id="15" name="Marcador de Posição de Conteúdo 2">
            <a:extLst>
              <a:ext uri="{FF2B5EF4-FFF2-40B4-BE49-F238E27FC236}">
                <a16:creationId xmlns:a16="http://schemas.microsoft.com/office/drawing/2014/main" id="{FD7FFC1E-1D31-44FF-948F-E2885976D0F4}"/>
              </a:ext>
            </a:extLst>
          </p:cNvPr>
          <p:cNvSpPr txBox="1">
            <a:spLocks/>
          </p:cNvSpPr>
          <p:nvPr/>
        </p:nvSpPr>
        <p:spPr>
          <a:xfrm>
            <a:off x="6540124" y="1858941"/>
            <a:ext cx="4813676" cy="6820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2000" b="1">
                <a:latin typeface="Arial" panose="020B0604020202020204" pitchFamily="34" charset="0"/>
                <a:cs typeface="Arial" panose="020B0604020202020204" pitchFamily="34" charset="0"/>
              </a:rPr>
              <a:t>QAM </a:t>
            </a:r>
            <a:r>
              <a:rPr lang="en-US" sz="2000">
                <a:latin typeface="Arial" panose="020B0604020202020204" pitchFamily="34" charset="0"/>
                <a:cs typeface="Arial" panose="020B0604020202020204" pitchFamily="34" charset="0"/>
              </a:rPr>
              <a:t>- Quadrature Amplitude Modulation</a:t>
            </a:r>
            <a:endParaRPr lang="pt-PT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54ADA5B-1063-41CF-8679-C69A9151C03B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938" y="3346296"/>
            <a:ext cx="4785905" cy="11582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83A3334F-C382-48FD-8849-600BD320E1C5}"/>
              </a:ext>
            </a:extLst>
          </p:cNvPr>
          <p:cNvCxnSpPr/>
          <p:nvPr/>
        </p:nvCxnSpPr>
        <p:spPr>
          <a:xfrm>
            <a:off x="5631679" y="2446413"/>
            <a:ext cx="0" cy="3144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Imagem 18">
            <a:extLst>
              <a:ext uri="{FF2B5EF4-FFF2-40B4-BE49-F238E27FC236}">
                <a16:creationId xmlns:a16="http://schemas.microsoft.com/office/drawing/2014/main" id="{772C9074-89BA-49D5-8347-BEFBD1D261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649" y="3925410"/>
            <a:ext cx="3394710" cy="152019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66A7C231-D8C9-44B2-A16C-86C4C129C0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5128" y="2732194"/>
            <a:ext cx="3067774" cy="138304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0B5B56-E11A-4B1B-B61E-09C0AE45C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049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860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-110836" y="-672161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7657"/>
            <a:ext cx="10515600" cy="1325563"/>
          </a:xfrm>
        </p:spPr>
        <p:txBody>
          <a:bodyPr/>
          <a:lstStyle/>
          <a:p>
            <a:r>
              <a:rPr lang="pt-PT">
                <a:solidFill>
                  <a:schemeClr val="bg1"/>
                </a:solidFill>
              </a:rPr>
              <a:t>Modulação – Transmissão digital 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400">
                <a:solidFill>
                  <a:schemeClr val="bg1"/>
                </a:solidFill>
              </a:rPr>
              <a:t>SATÉLITES DE TELECOMUNICAÇÕES</a:t>
            </a:r>
          </a:p>
        </p:txBody>
      </p:sp>
      <p:sp>
        <p:nvSpPr>
          <p:cNvPr id="13" name="Marcador de Posição de Conteúdo 2">
            <a:extLst>
              <a:ext uri="{FF2B5EF4-FFF2-40B4-BE49-F238E27FC236}">
                <a16:creationId xmlns:a16="http://schemas.microsoft.com/office/drawing/2014/main" id="{64A4DDEA-D7D8-4809-8C79-F5560D7E27A8}"/>
              </a:ext>
            </a:extLst>
          </p:cNvPr>
          <p:cNvSpPr txBox="1">
            <a:spLocks/>
          </p:cNvSpPr>
          <p:nvPr/>
        </p:nvSpPr>
        <p:spPr>
          <a:xfrm>
            <a:off x="614332" y="1897227"/>
            <a:ext cx="2893914" cy="605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ASK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– Amplitude Shift Keying</a:t>
            </a:r>
            <a:endParaRPr lang="pt-PT" sz="2000"/>
          </a:p>
        </p:txBody>
      </p:sp>
      <p:cxnSp>
        <p:nvCxnSpPr>
          <p:cNvPr id="17" name="Conexão reta 16">
            <a:extLst>
              <a:ext uri="{FF2B5EF4-FFF2-40B4-BE49-F238E27FC236}">
                <a16:creationId xmlns:a16="http://schemas.microsoft.com/office/drawing/2014/main" id="{83A3334F-C382-48FD-8849-600BD320E1C5}"/>
              </a:ext>
            </a:extLst>
          </p:cNvPr>
          <p:cNvCxnSpPr/>
          <p:nvPr/>
        </p:nvCxnSpPr>
        <p:spPr>
          <a:xfrm>
            <a:off x="3852220" y="2329081"/>
            <a:ext cx="0" cy="3144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Marcador de Posição de Conteúdo 2">
            <a:extLst>
              <a:ext uri="{FF2B5EF4-FFF2-40B4-BE49-F238E27FC236}">
                <a16:creationId xmlns:a16="http://schemas.microsoft.com/office/drawing/2014/main" id="{481C4041-321D-4AC1-B53B-B6B9B6BCDF26}"/>
              </a:ext>
            </a:extLst>
          </p:cNvPr>
          <p:cNvSpPr txBox="1">
            <a:spLocks/>
          </p:cNvSpPr>
          <p:nvPr/>
        </p:nvSpPr>
        <p:spPr>
          <a:xfrm>
            <a:off x="4278726" y="1897228"/>
            <a:ext cx="2893914" cy="605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PSK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– Phase Shift Keying</a:t>
            </a:r>
            <a:endParaRPr lang="pt-PT" sz="2000"/>
          </a:p>
        </p:txBody>
      </p: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78D731BC-D16C-46D1-B9A1-491766707B3C}"/>
              </a:ext>
            </a:extLst>
          </p:cNvPr>
          <p:cNvSpPr txBox="1">
            <a:spLocks/>
          </p:cNvSpPr>
          <p:nvPr/>
        </p:nvSpPr>
        <p:spPr>
          <a:xfrm>
            <a:off x="7548523" y="1897227"/>
            <a:ext cx="4007978" cy="6054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sz="1600" b="1">
                <a:latin typeface="Arial" panose="020B0604020202020204" pitchFamily="34" charset="0"/>
                <a:cs typeface="Arial" panose="020B0604020202020204" pitchFamily="34" charset="0"/>
              </a:rPr>
              <a:t>QPSK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 – Quadrature Phase Shift Keying</a:t>
            </a:r>
            <a:endParaRPr lang="pt-PT" sz="2000"/>
          </a:p>
        </p:txBody>
      </p:sp>
      <p:cxnSp>
        <p:nvCxnSpPr>
          <p:cNvPr id="22" name="Conexão reta 21">
            <a:extLst>
              <a:ext uri="{FF2B5EF4-FFF2-40B4-BE49-F238E27FC236}">
                <a16:creationId xmlns:a16="http://schemas.microsoft.com/office/drawing/2014/main" id="{D64CA771-2FDE-4034-B437-1AC3F0688170}"/>
              </a:ext>
            </a:extLst>
          </p:cNvPr>
          <p:cNvCxnSpPr/>
          <p:nvPr/>
        </p:nvCxnSpPr>
        <p:spPr>
          <a:xfrm>
            <a:off x="7234931" y="2329081"/>
            <a:ext cx="0" cy="314411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DB6DDB6D-4E59-4ABD-95E8-C1A420E52CD7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91" y="2670536"/>
            <a:ext cx="2169795" cy="10731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F8B2AD9-3B7D-4CC7-89D7-1941B5736B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0167" y="3901137"/>
            <a:ext cx="1922242" cy="176546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340C1B3-353C-442C-8BB5-43A749926176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7850" y="2646575"/>
            <a:ext cx="2105660" cy="1128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F26D2681-E76E-4067-A060-4124AF6C5F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340" y="3615896"/>
            <a:ext cx="1468755" cy="117348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00E89E5-63AD-42E4-9845-8428E42770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8523" y="3100141"/>
            <a:ext cx="4007973" cy="160199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D94CC7-51EB-4118-A534-2131C913A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7117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4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4D7E780-DF56-4E40-B360-9835722C14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1267475"/>
            <a:ext cx="12192000" cy="526732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FC0D2DA0-D200-40EC-AC4A-3187D44F688C}"/>
              </a:ext>
            </a:extLst>
          </p:cNvPr>
          <p:cNvSpPr/>
          <p:nvPr/>
        </p:nvSpPr>
        <p:spPr>
          <a:xfrm>
            <a:off x="4183" y="-686538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75BD605-1B15-4AC7-A508-FA3CE1D8F1B5}"/>
              </a:ext>
            </a:extLst>
          </p:cNvPr>
          <p:cNvSpPr/>
          <p:nvPr/>
        </p:nvSpPr>
        <p:spPr>
          <a:xfrm>
            <a:off x="-110836" y="6492875"/>
            <a:ext cx="12413672" cy="1939636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75000"/>
                  <a:shade val="30000"/>
                  <a:satMod val="115000"/>
                </a:schemeClr>
              </a:gs>
              <a:gs pos="50000">
                <a:schemeClr val="tx2">
                  <a:lumMod val="75000"/>
                  <a:shade val="67500"/>
                  <a:satMod val="115000"/>
                </a:schemeClr>
              </a:gs>
              <a:gs pos="100000">
                <a:schemeClr val="tx2">
                  <a:lumMod val="7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127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5AE58F-0DAB-4112-BC96-F582EB587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237" y="-61777"/>
            <a:ext cx="10515600" cy="1325563"/>
          </a:xfrm>
        </p:spPr>
        <p:txBody>
          <a:bodyPr>
            <a:normAutofit/>
          </a:bodyPr>
          <a:lstStyle/>
          <a:p>
            <a:r>
              <a:rPr lang="pt-PT" sz="6000">
                <a:solidFill>
                  <a:schemeClr val="bg1"/>
                </a:solidFill>
                <a:cs typeface="Calibri Light"/>
              </a:rPr>
              <a:t>Sensores e Dispositivos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B8FD16F-06FA-4563-B40B-47DC10569A69}"/>
              </a:ext>
            </a:extLst>
          </p:cNvPr>
          <p:cNvSpPr txBox="1">
            <a:spLocks/>
          </p:cNvSpPr>
          <p:nvPr/>
        </p:nvSpPr>
        <p:spPr>
          <a:xfrm>
            <a:off x="3835128" y="6473242"/>
            <a:ext cx="4521744" cy="4295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PT" sz="2400">
                <a:solidFill>
                  <a:schemeClr val="bg1"/>
                </a:solidFill>
              </a:rPr>
              <a:t>Sensores e Dispositivos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A3D200-5F7A-4BE6-BF2C-A0D83FC7A584}"/>
              </a:ext>
            </a:extLst>
          </p:cNvPr>
          <p:cNvSpPr txBox="1"/>
          <p:nvPr/>
        </p:nvSpPr>
        <p:spPr>
          <a:xfrm>
            <a:off x="741872" y="1561381"/>
            <a:ext cx="518735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2400">
                <a:cs typeface="Calibri"/>
              </a:rPr>
              <a:t>Trabalho 4- Montagem de um telescópio</a:t>
            </a: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87A2E019-D388-4079-B866-CE3030A17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72" y="2298041"/>
            <a:ext cx="6249478" cy="3814672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91BFA0D-6B6D-48B7-A428-7E63F2932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62792" y="6533802"/>
            <a:ext cx="2743200" cy="365125"/>
          </a:xfrm>
        </p:spPr>
        <p:txBody>
          <a:bodyPr/>
          <a:lstStyle/>
          <a:p>
            <a:fld id="{DDCF59F4-AB49-4886-885A-9BE15E5953D4}" type="slidenum">
              <a:rPr lang="pt-PT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75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Tema do Office</vt:lpstr>
      <vt:lpstr>Tema do Office</vt:lpstr>
      <vt:lpstr>Introdução à Engenharia Aeroespacial</vt:lpstr>
      <vt:lpstr>SATÉLITES DE TELECOMUNICAÇÕES</vt:lpstr>
      <vt:lpstr>Evolução para o 5G</vt:lpstr>
      <vt:lpstr>Tipos de redes de satélites</vt:lpstr>
      <vt:lpstr>Software-Defined Radio</vt:lpstr>
      <vt:lpstr>Modulação</vt:lpstr>
      <vt:lpstr>Modulação – Transmissão analógica</vt:lpstr>
      <vt:lpstr>Modulação – Transmissão digital </vt:lpstr>
      <vt:lpstr>Sensores e Dispositivos</vt:lpstr>
      <vt:lpstr>Objetivos do trabalho</vt:lpstr>
      <vt:lpstr>Montagem da Parte 1</vt:lpstr>
      <vt:lpstr>Resultados</vt:lpstr>
      <vt:lpstr>Montagem da Parte 2</vt:lpstr>
      <vt:lpstr>Resultados</vt:lpstr>
      <vt:lpstr>Montagem da Parte 3</vt:lpstr>
      <vt:lpstr>Resultados</vt:lpstr>
      <vt:lpstr>Conclusões</vt:lpstr>
      <vt:lpstr>Design e Manufatura</vt:lpstr>
      <vt:lpstr>Objetivos do trabalho</vt:lpstr>
      <vt:lpstr>Especificações da Estrutura </vt:lpstr>
      <vt:lpstr>Desenvolvimento e Detalhe da Estrutura</vt:lpstr>
      <vt:lpstr>Conclusões e  Resultados</vt:lpstr>
      <vt:lpstr>Projeto em Estruturas Aeroespaciais</vt:lpstr>
      <vt:lpstr>Introdução a materiais  </vt:lpstr>
      <vt:lpstr>Introdução a materiais  </vt:lpstr>
      <vt:lpstr>Introdução a materiais  </vt:lpstr>
      <vt:lpstr>Materiais no espaço   </vt:lpstr>
      <vt:lpstr>Materiais no espaço   </vt:lpstr>
      <vt:lpstr>Corrosão    </vt:lpstr>
      <vt:lpstr>Corrosão    </vt:lpstr>
      <vt:lpstr>Propriedades mecânicas    </vt:lpstr>
      <vt:lpstr>Propriedades mecânicas    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à Engenharia Aeroespacial</dc:title>
  <dc:creator>Emanuel Santos Silva</dc:creator>
  <cp:revision>2</cp:revision>
  <dcterms:created xsi:type="dcterms:W3CDTF">2022-01-25T11:29:05Z</dcterms:created>
  <dcterms:modified xsi:type="dcterms:W3CDTF">2022-01-26T19:47:50Z</dcterms:modified>
</cp:coreProperties>
</file>